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76" r:id="rId4"/>
    <p:sldId id="277" r:id="rId5"/>
    <p:sldId id="258" r:id="rId6"/>
    <p:sldId id="259" r:id="rId7"/>
    <p:sldId id="278" r:id="rId8"/>
    <p:sldId id="279" r:id="rId9"/>
    <p:sldId id="280" r:id="rId10"/>
    <p:sldId id="260" r:id="rId11"/>
    <p:sldId id="265" r:id="rId12"/>
    <p:sldId id="262" r:id="rId13"/>
    <p:sldId id="263" r:id="rId14"/>
    <p:sldId id="264" r:id="rId15"/>
    <p:sldId id="266" r:id="rId16"/>
    <p:sldId id="267" r:id="rId17"/>
    <p:sldId id="268" r:id="rId18"/>
    <p:sldId id="270" r:id="rId19"/>
    <p:sldId id="271" r:id="rId20"/>
    <p:sldId id="281" r:id="rId21"/>
    <p:sldId id="282" r:id="rId22"/>
    <p:sldId id="283" r:id="rId23"/>
    <p:sldId id="275" r:id="rId24"/>
  </p:sldIdLst>
  <p:sldSz cx="10287000" cy="6858000" type="35mm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1pPr>
    <a:lvl2pPr marL="0" marR="0" indent="4572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2pPr>
    <a:lvl3pPr marL="0" marR="0" indent="9144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3pPr>
    <a:lvl4pPr marL="0" marR="0" indent="13716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4pPr>
    <a:lvl5pPr marL="0" marR="0" indent="18288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5pPr>
    <a:lvl6pPr marL="0" marR="0" indent="22860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6pPr>
    <a:lvl7pPr marL="0" marR="0" indent="27432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7pPr>
    <a:lvl8pPr marL="0" marR="0" indent="32004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8pPr>
    <a:lvl9pPr marL="0" marR="0" indent="3657600" algn="ct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Times New Roman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ECDD"/>
          </a:solidFill>
        </a:fill>
      </a:tcStyle>
    </a:wholeTbl>
    <a:band2H>
      <a:tcTxStyle/>
      <a:tcStyle>
        <a:tcBdr/>
        <a:fill>
          <a:solidFill>
            <a:srgbClr val="E6F6EF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CCCE6"/>
          </a:solidFill>
        </a:fill>
      </a:tcStyle>
    </a:wholeTbl>
    <a:band2H>
      <a:tcTxStyle/>
      <a:tcStyle>
        <a:tcBdr/>
        <a:fill>
          <a:solidFill>
            <a:srgbClr val="E7E7F3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528" y="-104"/>
      </p:cViewPr>
      <p:guideLst>
        <p:guide orient="horz" pos="21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90820138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Times New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771525" y="2130425"/>
            <a:ext cx="8743950" cy="1470025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2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543050" y="3886200"/>
            <a:ext cx="72009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SzTx/>
              <a:buNone/>
            </a:lvl1pPr>
            <a:lvl2pPr marL="0" indent="457200" algn="ctr">
              <a:buSzTx/>
              <a:buNone/>
            </a:lvl2pPr>
            <a:lvl3pPr marL="0" indent="914400" algn="ctr">
              <a:buSzTx/>
              <a:buNone/>
            </a:lvl3pPr>
            <a:lvl4pPr marL="0" indent="1371600" algn="ctr">
              <a:buSzTx/>
              <a:buNone/>
            </a:lvl4pPr>
            <a:lvl5pPr marL="0" indent="1828800" algn="ctr">
              <a:buSzTx/>
              <a:buNone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9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771525" y="1981200"/>
            <a:ext cx="874395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7329488" y="609600"/>
            <a:ext cx="2185988" cy="5486400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02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771525" y="609600"/>
            <a:ext cx="6405563" cy="5486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0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1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771525" y="1981200"/>
            <a:ext cx="874395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Текст заголовка</a:t>
            </a:r>
          </a:p>
        </p:txBody>
      </p:sp>
      <p:sp>
        <p:nvSpPr>
          <p:cNvPr id="30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812800" y="2906713"/>
            <a:ext cx="8743950" cy="1500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400"/>
              </a:spcBef>
              <a:buSzTx/>
              <a:buNone/>
              <a:defRPr sz="2000"/>
            </a:lvl1pPr>
            <a:lvl2pPr marL="0" indent="457200">
              <a:spcBef>
                <a:spcPts val="400"/>
              </a:spcBef>
              <a:buSzTx/>
              <a:buNone/>
              <a:defRPr sz="2000"/>
            </a:lvl2pPr>
            <a:lvl3pPr marL="0" indent="914400">
              <a:spcBef>
                <a:spcPts val="400"/>
              </a:spcBef>
              <a:buSzTx/>
              <a:buNone/>
              <a:defRPr sz="2000"/>
            </a:lvl3pPr>
            <a:lvl4pPr marL="0" indent="1371600">
              <a:spcBef>
                <a:spcPts val="400"/>
              </a:spcBef>
              <a:buSzTx/>
              <a:buNone/>
              <a:defRPr sz="2000"/>
            </a:lvl4pPr>
            <a:lvl5pPr marL="0" indent="1828800">
              <a:spcBef>
                <a:spcPts val="400"/>
              </a:spcBef>
              <a:buSzTx/>
              <a:buNone/>
              <a:defRPr sz="20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39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771525" y="1981200"/>
            <a:ext cx="4295775" cy="4114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514350" y="274638"/>
            <a:ext cx="9258300" cy="1143001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514350" y="1535112"/>
            <a:ext cx="4545013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500"/>
              </a:spcBef>
              <a:buSz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None/>
              <a:defRPr sz="2400" b="1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9" name="Текст 4"/>
          <p:cNvSpPr>
            <a:spLocks noGrp="1"/>
          </p:cNvSpPr>
          <p:nvPr>
            <p:ph type="body" sz="quarter" idx="13"/>
          </p:nvPr>
        </p:nvSpPr>
        <p:spPr>
          <a:xfrm>
            <a:off x="5226050" y="1535112"/>
            <a:ext cx="4546600" cy="639763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>
              <a:spcBef>
                <a:spcPts val="500"/>
              </a:spcBef>
              <a:buSzTx/>
              <a:buNone/>
              <a:defRPr sz="2400" b="1"/>
            </a:pPr>
            <a:endParaRPr/>
          </a:p>
        </p:txBody>
      </p:sp>
      <p:sp>
        <p:nvSpPr>
          <p:cNvPr id="5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5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Текст заголовка</a:t>
            </a:r>
          </a:p>
        </p:txBody>
      </p:sp>
      <p:sp>
        <p:nvSpPr>
          <p:cNvPr id="7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022725" y="273050"/>
            <a:ext cx="5749925" cy="585311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4" name="Текст 3"/>
          <p:cNvSpPr>
            <a:spLocks noGrp="1"/>
          </p:cNvSpPr>
          <p:nvPr>
            <p:ph type="body" sz="half" idx="13"/>
          </p:nvPr>
        </p:nvSpPr>
        <p:spPr>
          <a:xfrm>
            <a:off x="514350" y="1435100"/>
            <a:ext cx="3384550" cy="46910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300"/>
              </a:spcBef>
              <a:buSzTx/>
              <a:buNone/>
              <a:defRPr sz="1400"/>
            </a:pPr>
            <a:endParaRPr/>
          </a:p>
        </p:txBody>
      </p:sp>
      <p:sp>
        <p:nvSpPr>
          <p:cNvPr id="7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Текст заголовка</a:t>
            </a:r>
          </a:p>
        </p:txBody>
      </p:sp>
      <p:sp>
        <p:nvSpPr>
          <p:cNvPr id="83" name="Рисунок 2"/>
          <p:cNvSpPr>
            <a:spLocks noGrp="1"/>
          </p:cNvSpPr>
          <p:nvPr>
            <p:ph type="pic" sz="half" idx="13"/>
          </p:nvPr>
        </p:nvSpPr>
        <p:spPr>
          <a:xfrm>
            <a:off x="2016125" y="612775"/>
            <a:ext cx="6172200" cy="4114800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  <p:sp>
        <p:nvSpPr>
          <p:cNvPr id="8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2016125" y="5367337"/>
            <a:ext cx="6172200" cy="8048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SzTx/>
              <a:buNone/>
              <a:defRPr sz="1400"/>
            </a:lvl1pPr>
            <a:lvl2pPr marL="0" indent="457200">
              <a:spcBef>
                <a:spcPts val="300"/>
              </a:spcBef>
              <a:buSzTx/>
              <a:buNone/>
              <a:defRPr sz="1400"/>
            </a:lvl2pPr>
            <a:lvl3pPr marL="0" indent="914400">
              <a:spcBef>
                <a:spcPts val="300"/>
              </a:spcBef>
              <a:buSzTx/>
              <a:buNone/>
              <a:defRPr sz="1400"/>
            </a:lvl3pPr>
            <a:lvl4pPr marL="0" indent="1371600">
              <a:spcBef>
                <a:spcPts val="300"/>
              </a:spcBef>
              <a:buSzTx/>
              <a:buNone/>
              <a:defRPr sz="1400"/>
            </a:lvl4pPr>
            <a:lvl5pPr marL="0" indent="1828800">
              <a:spcBef>
                <a:spcPts val="300"/>
              </a:spcBef>
              <a:buSzTx/>
              <a:buNone/>
              <a:defRPr sz="1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Off val="4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771525" y="609600"/>
            <a:ext cx="8743950" cy="1143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9232899" y="6248400"/>
            <a:ext cx="282577" cy="287723"/>
          </a:xfrm>
          <a:prstGeom prst="rect">
            <a:avLst/>
          </a:prstGeom>
          <a:ln w="12700">
            <a:miter lim="400000"/>
          </a:ln>
        </p:spPr>
        <p:txBody>
          <a:bodyPr wrap="none" lIns="46037" tIns="46037" rIns="46037" bIns="46037">
            <a:spAutoFit/>
          </a:bodyPr>
          <a:lstStyle>
            <a:lvl1pPr algn="r">
              <a:defRPr sz="1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514350" y="1600200"/>
            <a:ext cx="92583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Tx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Times New Roman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gif"/><Relationship Id="rId3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" name="Picture 2" descr="Picture 2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tretch>
            <a:fillRect/>
          </a:stretch>
        </p:blipFill>
        <p:spPr>
          <a:xfrm>
            <a:off x="5207000" y="3686175"/>
            <a:ext cx="5057775" cy="3171825"/>
          </a:xfrm>
          <a:prstGeom prst="rect">
            <a:avLst/>
          </a:prstGeom>
          <a:ln w="12700">
            <a:miter lim="400000"/>
          </a:ln>
        </p:spPr>
      </p:pic>
      <p:sp>
        <p:nvSpPr>
          <p:cNvPr id="113" name="Номер слайда 3"/>
          <p:cNvSpPr txBox="1">
            <a:spLocks noGrp="1"/>
          </p:cNvSpPr>
          <p:nvPr>
            <p:ph type="sldNum" sz="quarter" idx="2"/>
          </p:nvPr>
        </p:nvSpPr>
        <p:spPr>
          <a:xfrm>
            <a:off x="9321799" y="6248400"/>
            <a:ext cx="193677" cy="28772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  <p:sp>
        <p:nvSpPr>
          <p:cNvPr id="114" name="Rectangle 2"/>
          <p:cNvSpPr txBox="1"/>
          <p:nvPr/>
        </p:nvSpPr>
        <p:spPr>
          <a:xfrm>
            <a:off x="0" y="981075"/>
            <a:ext cx="10287000" cy="24731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>
            <a:sp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  <a:defRPr sz="4000" u="sng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dirty="0"/>
              <a:t>Взвешивание в изолированных боксах при наличии неблагоприятных факторов. </a:t>
            </a:r>
            <a:endParaRPr lang="ru-RU" dirty="0" smtClean="0"/>
          </a:p>
          <a:p>
            <a:pPr>
              <a:lnSpc>
                <a:spcPct val="90000"/>
              </a:lnSpc>
              <a:spcBef>
                <a:spcPts val="1200"/>
              </a:spcBef>
              <a:defRPr sz="4000" u="sng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dirty="0" smtClean="0"/>
              <a:t>Особенности</a:t>
            </a:r>
            <a:r>
              <a:rPr lang="ru-RU" dirty="0"/>
              <a:t>, способы реализации, метрологическое обеспечение.</a:t>
            </a:r>
            <a:endParaRPr dirty="0"/>
          </a:p>
        </p:txBody>
      </p:sp>
      <p:sp>
        <p:nvSpPr>
          <p:cNvPr id="115" name="Rectangle 6"/>
          <p:cNvSpPr txBox="1"/>
          <p:nvPr/>
        </p:nvSpPr>
        <p:spPr>
          <a:xfrm>
            <a:off x="462979" y="4117702"/>
            <a:ext cx="8280401" cy="4315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>
            <a:spAutoFit/>
          </a:bodyPr>
          <a:lstStyle/>
          <a:p>
            <a:pPr algn="l">
              <a:lnSpc>
                <a:spcPct val="90000"/>
              </a:lnSpc>
              <a:spcBef>
                <a:spcPts val="2000"/>
              </a:spcBef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 smtClean="0"/>
              <a:t>Московкин Д</a:t>
            </a:r>
            <a:r>
              <a:rPr lang="ru-RU" dirty="0" smtClean="0"/>
              <a:t>. Л., ООО «</a:t>
            </a:r>
            <a:r>
              <a:rPr lang="ru-RU" dirty="0" err="1" smtClean="0"/>
              <a:t>Сарторос</a:t>
            </a:r>
            <a:r>
              <a:rPr lang="ru-RU" dirty="0" smtClean="0"/>
              <a:t>»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" name="Picture 2" descr="Picture 2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tretch>
            <a:fillRect/>
          </a:stretch>
        </p:blipFill>
        <p:spPr>
          <a:xfrm>
            <a:off x="5207000" y="3686175"/>
            <a:ext cx="5057775" cy="3171825"/>
          </a:xfrm>
          <a:prstGeom prst="rect">
            <a:avLst/>
          </a:prstGeom>
          <a:ln w="12700">
            <a:miter lim="400000"/>
          </a:ln>
        </p:spPr>
      </p:pic>
      <p:sp>
        <p:nvSpPr>
          <p:cNvPr id="133" name="Номер слайда 3"/>
          <p:cNvSpPr txBox="1">
            <a:spLocks noGrp="1"/>
          </p:cNvSpPr>
          <p:nvPr>
            <p:ph type="sldNum" sz="quarter" idx="2"/>
          </p:nvPr>
        </p:nvSpPr>
        <p:spPr>
          <a:xfrm>
            <a:off x="9321799" y="6248400"/>
            <a:ext cx="193677" cy="28772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10</a:t>
            </a:fld>
            <a:endParaRPr/>
          </a:p>
        </p:txBody>
      </p:sp>
      <p:sp>
        <p:nvSpPr>
          <p:cNvPr id="134" name="Rectangle 2"/>
          <p:cNvSpPr txBox="1"/>
          <p:nvPr/>
        </p:nvSpPr>
        <p:spPr>
          <a:xfrm>
            <a:off x="0" y="404813"/>
            <a:ext cx="10287000" cy="9875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>
            <a:spAutoFit/>
          </a:bodyPr>
          <a:lstStyle>
            <a:lvl1pPr algn="l">
              <a:lnSpc>
                <a:spcPct val="90000"/>
              </a:lnSpc>
              <a:spcBef>
                <a:spcPts val="900"/>
              </a:spcBef>
              <a:defRPr sz="3200" u="sng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Вредные факторы, которые </a:t>
            </a:r>
            <a:r>
              <a:rPr dirty="0" smtClean="0"/>
              <a:t>необходимо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dirty="0" smtClean="0"/>
              <a:t>учитывать </a:t>
            </a:r>
            <a:r>
              <a:rPr dirty="0"/>
              <a:t>при взвешивании в боксе:</a:t>
            </a:r>
          </a:p>
        </p:txBody>
      </p:sp>
      <p:sp>
        <p:nvSpPr>
          <p:cNvPr id="135" name="Rectangle 6"/>
          <p:cNvSpPr txBox="1"/>
          <p:nvPr/>
        </p:nvSpPr>
        <p:spPr>
          <a:xfrm>
            <a:off x="390525" y="1557337"/>
            <a:ext cx="9505950" cy="39648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>
            <a:spAutoFit/>
          </a:bodyPr>
          <a:lstStyle/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ru-RU" dirty="0" smtClean="0"/>
              <a:t>Непостоянная, в том числе в</a:t>
            </a:r>
            <a:r>
              <a:rPr dirty="0" smtClean="0"/>
              <a:t>ысокая </a:t>
            </a:r>
            <a:r>
              <a:rPr dirty="0"/>
              <a:t>температура</a:t>
            </a:r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b="1" dirty="0">
                <a:solidFill>
                  <a:srgbClr val="800000"/>
                </a:solidFill>
              </a:rPr>
              <a:t>Воздушные потоки</a:t>
            </a:r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ru-RU" dirty="0" smtClean="0">
                <a:solidFill>
                  <a:schemeClr val="bg2"/>
                </a:solidFill>
              </a:rPr>
              <a:t>Необычное </a:t>
            </a:r>
            <a:r>
              <a:rPr dirty="0" smtClean="0">
                <a:solidFill>
                  <a:schemeClr val="bg2"/>
                </a:solidFill>
              </a:rPr>
              <a:t>давление</a:t>
            </a:r>
            <a:endParaRPr dirty="0">
              <a:solidFill>
                <a:schemeClr val="bg2"/>
              </a:solidFill>
              <a:latin typeface="Arial Cyr"/>
              <a:ea typeface="Arial Cyr"/>
              <a:cs typeface="Arial Cyr"/>
              <a:sym typeface="Arial Cyr"/>
            </a:endParaRPr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Низкая влажность, как следствие – электростатические заряды</a:t>
            </a:r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 smtClean="0"/>
              <a:t>Вибрация</a:t>
            </a:r>
            <a:endParaRPr lang="ru-RU" dirty="0" smtClean="0"/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ru-RU" b="1" dirty="0" smtClean="0">
                <a:solidFill>
                  <a:srgbClr val="800000"/>
                </a:solidFill>
              </a:rPr>
              <a:t>Присутствие агрессивных сред</a:t>
            </a:r>
            <a:endParaRPr b="1" dirty="0">
              <a:solidFill>
                <a:srgbClr val="800000"/>
              </a:solidFill>
            </a:endParaRPr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b="1" dirty="0">
                <a:solidFill>
                  <a:srgbClr val="800000"/>
                </a:solidFill>
              </a:rPr>
              <a:t>Ионизирующее излучение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Номер слайда 3"/>
          <p:cNvSpPr txBox="1">
            <a:spLocks noGrp="1"/>
          </p:cNvSpPr>
          <p:nvPr>
            <p:ph type="sldNum" sz="quarter" idx="2"/>
          </p:nvPr>
        </p:nvSpPr>
        <p:spPr>
          <a:xfrm>
            <a:off x="9232899" y="6248400"/>
            <a:ext cx="282577" cy="28772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11</a:t>
            </a:fld>
            <a:endParaRPr/>
          </a:p>
        </p:txBody>
      </p:sp>
      <p:sp>
        <p:nvSpPr>
          <p:cNvPr id="158" name="Rectangle 2"/>
          <p:cNvSpPr txBox="1"/>
          <p:nvPr/>
        </p:nvSpPr>
        <p:spPr>
          <a:xfrm>
            <a:off x="0" y="137167"/>
            <a:ext cx="10287000" cy="9875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>
            <a:spAutoFit/>
          </a:bodyPr>
          <a:lstStyle>
            <a:lvl1pPr algn="l">
              <a:lnSpc>
                <a:spcPct val="90000"/>
              </a:lnSpc>
              <a:spcBef>
                <a:spcPts val="900"/>
              </a:spcBef>
              <a:defRPr sz="3200" u="sng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ru-RU" dirty="0"/>
              <a:t>Принципиальная схема современных весов. Уязвимые узлы</a:t>
            </a:r>
            <a:r>
              <a:rPr dirty="0" smtClean="0"/>
              <a:t>:</a:t>
            </a:r>
            <a:endParaRPr dirty="0"/>
          </a:p>
        </p:txBody>
      </p:sp>
      <p:sp>
        <p:nvSpPr>
          <p:cNvPr id="159" name="Rectangle 6"/>
          <p:cNvSpPr txBox="1"/>
          <p:nvPr/>
        </p:nvSpPr>
        <p:spPr>
          <a:xfrm>
            <a:off x="318963" y="3400883"/>
            <a:ext cx="9504364" cy="4377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>
            <a:spAutoFit/>
          </a:bodyPr>
          <a:lstStyle>
            <a:lvl1pPr algn="l">
              <a:lnSpc>
                <a:spcPct val="90000"/>
              </a:lnSpc>
              <a:spcBef>
                <a:spcPts val="2000"/>
              </a:spcBef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Неравноплечие весы</a:t>
            </a:r>
          </a:p>
        </p:txBody>
      </p:sp>
      <p:sp>
        <p:nvSpPr>
          <p:cNvPr id="160" name="Rectangle 6"/>
          <p:cNvSpPr txBox="1"/>
          <p:nvPr/>
        </p:nvSpPr>
        <p:spPr>
          <a:xfrm>
            <a:off x="318963" y="1124744"/>
            <a:ext cx="9504364" cy="43770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>
            <a:spAutoFit/>
          </a:bodyPr>
          <a:lstStyle>
            <a:lvl1pPr algn="l">
              <a:lnSpc>
                <a:spcPct val="90000"/>
              </a:lnSpc>
              <a:spcBef>
                <a:spcPts val="2000"/>
              </a:spcBef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Равноплечие весы</a:t>
            </a:r>
          </a:p>
        </p:txBody>
      </p:sp>
      <p:pic>
        <p:nvPicPr>
          <p:cNvPr id="161" name="Изображение 1" descr="Изображение 1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99283" y="1052736"/>
            <a:ext cx="2972045" cy="222644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2" name="Изображение 2" descr="Изображение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787303" y="3378422"/>
            <a:ext cx="4194279" cy="2235438"/>
          </a:xfrm>
          <a:prstGeom prst="rect">
            <a:avLst/>
          </a:prstGeom>
          <a:ln w="12700">
            <a:miter lim="400000"/>
          </a:ln>
        </p:spPr>
      </p:pic>
      <p:sp>
        <p:nvSpPr>
          <p:cNvPr id="163" name="Rectangle 6"/>
          <p:cNvSpPr/>
          <p:nvPr/>
        </p:nvSpPr>
        <p:spPr>
          <a:xfrm>
            <a:off x="1111052" y="1988840"/>
            <a:ext cx="1656185" cy="376698"/>
          </a:xfrm>
          <a:prstGeom prst="rect">
            <a:avLst/>
          </a:prstGeom>
          <a:ln w="25400">
            <a:solidFill>
              <a:srgbClr val="FF2600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>
            <a:spAutoFit/>
          </a:bodyPr>
          <a:lstStyle>
            <a:lvl1pPr algn="l">
              <a:lnSpc>
                <a:spcPct val="90000"/>
              </a:lnSpc>
              <a:spcBef>
                <a:spcPts val="1500"/>
              </a:spcBef>
              <a:defRPr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Компенсация</a:t>
            </a:r>
          </a:p>
        </p:txBody>
      </p:sp>
      <p:sp>
        <p:nvSpPr>
          <p:cNvPr id="164" name="Линия"/>
          <p:cNvSpPr/>
          <p:nvPr/>
        </p:nvSpPr>
        <p:spPr>
          <a:xfrm flipV="1">
            <a:off x="2768600" y="1733698"/>
            <a:ext cx="786309" cy="463402"/>
          </a:xfrm>
          <a:prstGeom prst="line">
            <a:avLst/>
          </a:prstGeom>
          <a:ln w="25400">
            <a:solidFill>
              <a:srgbClr val="CC0A0E"/>
            </a:solidFill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sp>
        <p:nvSpPr>
          <p:cNvPr id="165" name="Линия"/>
          <p:cNvSpPr/>
          <p:nvPr/>
        </p:nvSpPr>
        <p:spPr>
          <a:xfrm>
            <a:off x="2781802" y="2182017"/>
            <a:ext cx="2965341" cy="1875619"/>
          </a:xfrm>
          <a:prstGeom prst="line">
            <a:avLst/>
          </a:prstGeom>
          <a:ln w="25400">
            <a:solidFill>
              <a:srgbClr val="CC0A0E"/>
            </a:solidFill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sp>
        <p:nvSpPr>
          <p:cNvPr id="166" name="Rectangle 6"/>
          <p:cNvSpPr/>
          <p:nvPr/>
        </p:nvSpPr>
        <p:spPr>
          <a:xfrm>
            <a:off x="7114828" y="2119402"/>
            <a:ext cx="2225998" cy="376698"/>
          </a:xfrm>
          <a:prstGeom prst="rect">
            <a:avLst/>
          </a:prstGeom>
          <a:ln w="25400">
            <a:solidFill>
              <a:srgbClr val="FF2600"/>
            </a:solidFill>
            <a:miter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>
            <a:spAutoFit/>
          </a:bodyPr>
          <a:lstStyle>
            <a:lvl1pPr algn="l">
              <a:lnSpc>
                <a:spcPct val="90000"/>
              </a:lnSpc>
              <a:spcBef>
                <a:spcPts val="1500"/>
              </a:spcBef>
              <a:defRPr sz="1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Датчик положения</a:t>
            </a:r>
          </a:p>
        </p:txBody>
      </p:sp>
      <p:sp>
        <p:nvSpPr>
          <p:cNvPr id="167" name="Линия"/>
          <p:cNvSpPr/>
          <p:nvPr/>
        </p:nvSpPr>
        <p:spPr>
          <a:xfrm flipH="1">
            <a:off x="5148113" y="2336799"/>
            <a:ext cx="1951188" cy="388226"/>
          </a:xfrm>
          <a:prstGeom prst="line">
            <a:avLst/>
          </a:prstGeom>
          <a:ln w="25400">
            <a:solidFill>
              <a:srgbClr val="CC0A0E"/>
            </a:solidFill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sp>
        <p:nvSpPr>
          <p:cNvPr id="168" name="Линия"/>
          <p:cNvSpPr/>
          <p:nvPr/>
        </p:nvSpPr>
        <p:spPr>
          <a:xfrm>
            <a:off x="7112000" y="2336799"/>
            <a:ext cx="370990" cy="1558277"/>
          </a:xfrm>
          <a:prstGeom prst="line">
            <a:avLst/>
          </a:prstGeom>
          <a:ln w="25400">
            <a:solidFill>
              <a:srgbClr val="CC0A0E"/>
            </a:solidFill>
            <a:tailEnd type="triangle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sp>
        <p:nvSpPr>
          <p:cNvPr id="169" name="Rectangle 6"/>
          <p:cNvSpPr txBox="1"/>
          <p:nvPr/>
        </p:nvSpPr>
        <p:spPr>
          <a:xfrm>
            <a:off x="318962" y="5677023"/>
            <a:ext cx="9733635" cy="5961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6037" tIns="46037" rIns="46037" bIns="46037">
            <a:spAutoFit/>
          </a:bodyPr>
          <a:lstStyle/>
          <a:p>
            <a:pPr algn="l">
              <a:lnSpc>
                <a:spcPct val="90000"/>
              </a:lnSpc>
              <a:spcBef>
                <a:spcPts val="2000"/>
              </a:spcBef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sz="1800" dirty="0">
                <a:solidFill>
                  <a:srgbClr val="FF0000"/>
                </a:solidFill>
              </a:rPr>
              <a:t>В </a:t>
            </a:r>
            <a:r>
              <a:rPr lang="ru-RU" sz="1800" dirty="0" smtClean="0">
                <a:solidFill>
                  <a:srgbClr val="FF0000"/>
                </a:solidFill>
              </a:rPr>
              <a:t>электронных весах в </a:t>
            </a:r>
            <a:r>
              <a:rPr sz="1800" dirty="0" smtClean="0">
                <a:solidFill>
                  <a:srgbClr val="FF0000"/>
                </a:solidFill>
              </a:rPr>
              <a:t>качестве компенс</a:t>
            </a:r>
            <a:r>
              <a:rPr lang="ru-RU" sz="1800" dirty="0" err="1" smtClean="0">
                <a:solidFill>
                  <a:srgbClr val="FF0000"/>
                </a:solidFill>
              </a:rPr>
              <a:t>ирующего</a:t>
            </a:r>
            <a:r>
              <a:rPr lang="ru-RU" sz="1800" dirty="0" smtClean="0">
                <a:solidFill>
                  <a:srgbClr val="FF0000"/>
                </a:solidFill>
              </a:rPr>
              <a:t> узла</a:t>
            </a:r>
            <a:r>
              <a:rPr sz="1800" dirty="0" smtClean="0">
                <a:solidFill>
                  <a:srgbClr val="FF0000"/>
                </a:solidFill>
              </a:rPr>
              <a:t> </a:t>
            </a:r>
            <a:r>
              <a:rPr sz="1800" dirty="0">
                <a:solidFill>
                  <a:srgbClr val="FF0000"/>
                </a:solidFill>
              </a:rPr>
              <a:t>используется катушка и магнит.</a:t>
            </a:r>
            <a:br>
              <a:rPr sz="1800" dirty="0">
                <a:solidFill>
                  <a:srgbClr val="FF0000"/>
                </a:solidFill>
              </a:rPr>
            </a:br>
            <a:r>
              <a:rPr sz="1800" dirty="0">
                <a:solidFill>
                  <a:srgbClr val="FF0000"/>
                </a:solidFill>
              </a:rPr>
              <a:t>Ток, необходимый для выравнивания, оцифровывается.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Picture 2" descr="Picture 2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tretch>
            <a:fillRect/>
          </a:stretch>
        </p:blipFill>
        <p:spPr>
          <a:xfrm>
            <a:off x="5207000" y="3698045"/>
            <a:ext cx="5057775" cy="3171825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Номер слайда 3"/>
          <p:cNvSpPr txBox="1">
            <a:spLocks noGrp="1"/>
          </p:cNvSpPr>
          <p:nvPr>
            <p:ph type="sldNum" sz="quarter" idx="2"/>
          </p:nvPr>
        </p:nvSpPr>
        <p:spPr>
          <a:xfrm>
            <a:off x="9321799" y="6248400"/>
            <a:ext cx="193677" cy="28772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12</a:t>
            </a:fld>
            <a:endParaRPr/>
          </a:p>
        </p:txBody>
      </p:sp>
      <p:sp>
        <p:nvSpPr>
          <p:cNvPr id="144" name="Rectangle 2"/>
          <p:cNvSpPr txBox="1"/>
          <p:nvPr/>
        </p:nvSpPr>
        <p:spPr>
          <a:xfrm>
            <a:off x="0" y="404813"/>
            <a:ext cx="10287000" cy="548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>
            <a:spAutoFit/>
          </a:bodyPr>
          <a:lstStyle>
            <a:lvl1pPr algn="l">
              <a:lnSpc>
                <a:spcPct val="90000"/>
              </a:lnSpc>
              <a:spcBef>
                <a:spcPts val="900"/>
              </a:spcBef>
              <a:defRPr sz="3200" u="sng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Ионизирующее излучение, как внешний фактор:</a:t>
            </a:r>
          </a:p>
        </p:txBody>
      </p:sp>
      <p:sp>
        <p:nvSpPr>
          <p:cNvPr id="145" name="Rectangle 6"/>
          <p:cNvSpPr txBox="1"/>
          <p:nvPr/>
        </p:nvSpPr>
        <p:spPr>
          <a:xfrm>
            <a:off x="390525" y="1268412"/>
            <a:ext cx="9505950" cy="1912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>
            <a:spAutoFit/>
          </a:bodyPr>
          <a:lstStyle/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β и γ излучения.</a:t>
            </a:r>
            <a:endParaRPr>
              <a:latin typeface="Arial Cyr"/>
              <a:ea typeface="Arial Cyr"/>
              <a:cs typeface="Arial Cyr"/>
              <a:sym typeface="Arial Cyr"/>
            </a:endParaRPr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Стирает информацию в элементах памяти</a:t>
            </a:r>
            <a:endParaRPr>
              <a:latin typeface="Arial Cyr"/>
              <a:ea typeface="Arial Cyr"/>
              <a:cs typeface="Arial Cyr"/>
              <a:sym typeface="Arial Cyr"/>
            </a:endParaRPr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Разрушают структуру p-n перехода в полупроводниковых приборах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7" name="Picture 2" descr="Picture 2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tretch>
            <a:fillRect/>
          </a:stretch>
        </p:blipFill>
        <p:spPr>
          <a:xfrm>
            <a:off x="5207000" y="3686175"/>
            <a:ext cx="5057775" cy="3171825"/>
          </a:xfrm>
          <a:prstGeom prst="rect">
            <a:avLst/>
          </a:prstGeom>
          <a:ln w="12700">
            <a:miter lim="400000"/>
          </a:ln>
        </p:spPr>
      </p:pic>
      <p:sp>
        <p:nvSpPr>
          <p:cNvPr id="148" name="Номер слайда 3"/>
          <p:cNvSpPr txBox="1">
            <a:spLocks noGrp="1"/>
          </p:cNvSpPr>
          <p:nvPr>
            <p:ph type="sldNum" sz="quarter" idx="2"/>
          </p:nvPr>
        </p:nvSpPr>
        <p:spPr>
          <a:xfrm>
            <a:off x="9321799" y="6248400"/>
            <a:ext cx="193677" cy="28772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13</a:t>
            </a:fld>
            <a:endParaRPr/>
          </a:p>
        </p:txBody>
      </p:sp>
      <p:sp>
        <p:nvSpPr>
          <p:cNvPr id="149" name="Rectangle 2"/>
          <p:cNvSpPr txBox="1"/>
          <p:nvPr/>
        </p:nvSpPr>
        <p:spPr>
          <a:xfrm>
            <a:off x="0" y="404813"/>
            <a:ext cx="10287000" cy="9729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>
            <a:spAutoFit/>
          </a:bodyPr>
          <a:lstStyle/>
          <a:p>
            <a:pPr algn="l">
              <a:lnSpc>
                <a:spcPct val="90000"/>
              </a:lnSpc>
              <a:spcBef>
                <a:spcPts val="900"/>
              </a:spcBef>
              <a:defRPr sz="3200" u="sng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Этапы деструктивного воздействия</a:t>
            </a:r>
            <a:br/>
            <a:r>
              <a:t>ионизирующего излучения на приборы:</a:t>
            </a:r>
          </a:p>
        </p:txBody>
      </p:sp>
      <p:sp>
        <p:nvSpPr>
          <p:cNvPr id="150" name="Rectangle 6"/>
          <p:cNvSpPr txBox="1"/>
          <p:nvPr/>
        </p:nvSpPr>
        <p:spPr>
          <a:xfrm>
            <a:off x="319087" y="1628775"/>
            <a:ext cx="9504364" cy="2875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>
            <a:spAutoFit/>
          </a:bodyPr>
          <a:lstStyle/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Стирается информация из памяти. Весы забывают различные коэффициенты и прочие константы. Требуется настройка более или менее глубокая.</a:t>
            </a:r>
            <a:endParaRPr>
              <a:latin typeface="Arial Cyr"/>
              <a:ea typeface="Arial Cyr"/>
              <a:cs typeface="Arial Cyr"/>
              <a:sym typeface="Arial Cyr"/>
            </a:endParaRPr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«Расплываются» характеристики аналоговой электроники, что вызывает увеличение ошибок, нестабильность измерений.</a:t>
            </a:r>
            <a:endParaRPr>
              <a:latin typeface="Arial Cyr"/>
              <a:ea typeface="Arial Cyr"/>
              <a:cs typeface="Arial Cyr"/>
              <a:sym typeface="Arial Cyr"/>
            </a:endParaRPr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Дискретно отказывает цифровая электроника. Приводит к полной неработоспособности весов.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Picture 2" descr="Picture 2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tretch>
            <a:fillRect/>
          </a:stretch>
        </p:blipFill>
        <p:spPr>
          <a:xfrm>
            <a:off x="5207000" y="3686175"/>
            <a:ext cx="5057775" cy="3171825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Номер слайда 3"/>
          <p:cNvSpPr txBox="1">
            <a:spLocks noGrp="1"/>
          </p:cNvSpPr>
          <p:nvPr>
            <p:ph type="sldNum" sz="quarter" idx="2"/>
          </p:nvPr>
        </p:nvSpPr>
        <p:spPr>
          <a:xfrm>
            <a:off x="9321799" y="6248400"/>
            <a:ext cx="193677" cy="28772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14</a:t>
            </a:fld>
            <a:endParaRPr/>
          </a:p>
        </p:txBody>
      </p:sp>
      <p:sp>
        <p:nvSpPr>
          <p:cNvPr id="154" name="Rectangle 2"/>
          <p:cNvSpPr txBox="1"/>
          <p:nvPr/>
        </p:nvSpPr>
        <p:spPr>
          <a:xfrm>
            <a:off x="0" y="404813"/>
            <a:ext cx="10287000" cy="9729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>
            <a:spAutoFit/>
          </a:bodyPr>
          <a:lstStyle/>
          <a:p>
            <a:pPr algn="l">
              <a:lnSpc>
                <a:spcPct val="90000"/>
              </a:lnSpc>
              <a:spcBef>
                <a:spcPts val="900"/>
              </a:spcBef>
              <a:defRPr sz="3200" u="sng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Способы борьбы с воздействием</a:t>
            </a:r>
            <a:br/>
            <a:r>
              <a:t>ионизирующего излучения:</a:t>
            </a:r>
          </a:p>
        </p:txBody>
      </p:sp>
      <p:sp>
        <p:nvSpPr>
          <p:cNvPr id="155" name="Rectangle 6"/>
          <p:cNvSpPr txBox="1"/>
          <p:nvPr/>
        </p:nvSpPr>
        <p:spPr>
          <a:xfrm>
            <a:off x="319087" y="1628775"/>
            <a:ext cx="9504364" cy="42684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>
            <a:spAutoFit/>
          </a:bodyPr>
          <a:lstStyle/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Экранирование свинцом. Эффективно только при </a:t>
            </a:r>
            <a:r>
              <a:rPr lang="ru-RU" dirty="0" smtClean="0"/>
              <a:t>значительном слое </a:t>
            </a:r>
            <a:r>
              <a:rPr lang="es-ES_tradnl" dirty="0" smtClean="0"/>
              <a:t>Pb</a:t>
            </a:r>
            <a:r>
              <a:rPr dirty="0" smtClean="0"/>
              <a:t>. </a:t>
            </a:r>
            <a:r>
              <a:rPr lang="ru-RU" b="1" dirty="0" smtClean="0">
                <a:solidFill>
                  <a:srgbClr val="800000"/>
                </a:solidFill>
              </a:rPr>
              <a:t>Сложно реализовать</a:t>
            </a:r>
            <a:r>
              <a:rPr b="1" dirty="0" smtClean="0">
                <a:solidFill>
                  <a:srgbClr val="800000"/>
                </a:solidFill>
              </a:rPr>
              <a:t>.</a:t>
            </a:r>
            <a:r>
              <a:rPr lang="ru-RU" b="1" dirty="0" smtClean="0">
                <a:solidFill>
                  <a:srgbClr val="800000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Вспомогательный метод.</a:t>
            </a:r>
            <a:endParaRPr dirty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Удаление из весов цифровых плат. Не решает задачу </a:t>
            </a:r>
            <a:r>
              <a:rPr b="1" dirty="0" smtClean="0">
                <a:solidFill>
                  <a:srgbClr val="800000"/>
                </a:solidFill>
              </a:rPr>
              <a:t>защиты</a:t>
            </a:r>
            <a:r>
              <a:rPr lang="ru-RU" b="1" dirty="0" smtClean="0">
                <a:solidFill>
                  <a:srgbClr val="800000"/>
                </a:solidFill>
              </a:rPr>
              <a:t> от излучения и кислот</a:t>
            </a:r>
            <a:r>
              <a:rPr dirty="0" smtClean="0"/>
              <a:t> </a:t>
            </a:r>
            <a:r>
              <a:rPr dirty="0"/>
              <a:t>аналоговой части (АЦП прежде всего). Ошибки и нестабильность будут непоправимо возрастать.</a:t>
            </a:r>
            <a:br>
              <a:rPr dirty="0"/>
            </a:br>
            <a:r>
              <a:rPr b="1" dirty="0">
                <a:solidFill>
                  <a:srgbClr val="800000"/>
                </a:solidFill>
              </a:rPr>
              <a:t>Не имеет смысла</a:t>
            </a:r>
            <a:r>
              <a:rPr dirty="0"/>
              <a:t>.</a:t>
            </a:r>
            <a:endParaRPr dirty="0">
              <a:latin typeface="Arial Cyr"/>
              <a:ea typeface="Arial Cyr"/>
              <a:cs typeface="Arial Cyr"/>
              <a:sym typeface="Arial Cyr"/>
            </a:endParaRPr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Удаление из весов аналоговой и цифровой электроники. Затруднительно в виду значительного увеличения длины кабеля для передачи точного аналогового сигнала.</a:t>
            </a:r>
            <a:br>
              <a:rPr dirty="0"/>
            </a:br>
            <a:r>
              <a:rPr b="1" dirty="0">
                <a:solidFill>
                  <a:srgbClr val="008000"/>
                </a:solidFill>
              </a:rPr>
              <a:t>Самый эффективный способ</a:t>
            </a:r>
            <a:r>
              <a:rPr dirty="0"/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Picture 2" descr="Picture 2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tretch>
            <a:fillRect/>
          </a:stretch>
        </p:blipFill>
        <p:spPr>
          <a:xfrm>
            <a:off x="5207000" y="3709915"/>
            <a:ext cx="5057775" cy="3171825"/>
          </a:xfrm>
          <a:prstGeom prst="rect">
            <a:avLst/>
          </a:prstGeom>
          <a:ln w="12700">
            <a:miter lim="400000"/>
          </a:ln>
        </p:spPr>
      </p:pic>
      <p:sp>
        <p:nvSpPr>
          <p:cNvPr id="172" name="Номер слайда 3"/>
          <p:cNvSpPr txBox="1">
            <a:spLocks noGrp="1"/>
          </p:cNvSpPr>
          <p:nvPr>
            <p:ph type="sldNum" sz="quarter" idx="2"/>
          </p:nvPr>
        </p:nvSpPr>
        <p:spPr>
          <a:xfrm>
            <a:off x="9239497" y="6248400"/>
            <a:ext cx="275978" cy="28772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15</a:t>
            </a:fld>
            <a:endParaRPr/>
          </a:p>
        </p:txBody>
      </p:sp>
      <p:sp>
        <p:nvSpPr>
          <p:cNvPr id="173" name="Rectangle 2"/>
          <p:cNvSpPr txBox="1"/>
          <p:nvPr/>
        </p:nvSpPr>
        <p:spPr>
          <a:xfrm>
            <a:off x="0" y="404813"/>
            <a:ext cx="10287000" cy="9729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>
            <a:spAutoFit/>
          </a:bodyPr>
          <a:lstStyle/>
          <a:p>
            <a:pPr algn="l">
              <a:lnSpc>
                <a:spcPct val="90000"/>
              </a:lnSpc>
              <a:spcBef>
                <a:spcPts val="900"/>
              </a:spcBef>
              <a:defRPr sz="3200" u="sng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Удаление из весов</a:t>
            </a:r>
            <a:br/>
            <a:r>
              <a:t>аналоговой и цифровой электроники:</a:t>
            </a:r>
          </a:p>
        </p:txBody>
      </p:sp>
      <p:sp>
        <p:nvSpPr>
          <p:cNvPr id="174" name="Rectangle 6"/>
          <p:cNvSpPr txBox="1"/>
          <p:nvPr/>
        </p:nvSpPr>
        <p:spPr>
          <a:xfrm>
            <a:off x="319087" y="1628775"/>
            <a:ext cx="9816590" cy="48573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6037" tIns="46037" rIns="46037" bIns="46037">
            <a:spAutoFit/>
          </a:bodyPr>
          <a:lstStyle/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Реализуется на </a:t>
            </a:r>
            <a:r>
              <a:rPr lang="ru-RU" dirty="0" smtClean="0"/>
              <a:t>базе серии весов </a:t>
            </a:r>
            <a:r>
              <a:rPr lang="es-ES_tradnl" dirty="0" err="1" smtClean="0"/>
              <a:t>Sartorius</a:t>
            </a:r>
            <a:r>
              <a:rPr dirty="0" smtClean="0"/>
              <a:t>.</a:t>
            </a:r>
            <a:endParaRPr dirty="0">
              <a:latin typeface="Arial Cyr"/>
              <a:ea typeface="Arial Cyr"/>
              <a:cs typeface="Arial Cyr"/>
              <a:sym typeface="Arial Cyr"/>
            </a:endParaRPr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Из весов выносится вся существенная электроника, кроме оптического датчика положения, установленного на весовой </a:t>
            </a:r>
            <a:r>
              <a:rPr dirty="0" smtClean="0"/>
              <a:t>ячейке</a:t>
            </a:r>
            <a:r>
              <a:rPr lang="ru-RU" dirty="0" smtClean="0"/>
              <a:t>, и несущественная электроника управления вспомогательными системами.</a:t>
            </a:r>
            <a:endParaRPr dirty="0">
              <a:latin typeface="Arial Cyr"/>
              <a:ea typeface="Arial Cyr"/>
              <a:cs typeface="Arial Cyr"/>
              <a:sym typeface="Arial Cyr"/>
            </a:endParaRPr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Электроника размещается в качественных коммерчески доступных корпусах и устанавливается за пределами бокса. Там же устанавливается штатный блок управления с индикатором.</a:t>
            </a:r>
            <a:endParaRPr dirty="0">
              <a:latin typeface="Arial Cyr"/>
              <a:ea typeface="Arial Cyr"/>
              <a:cs typeface="Arial Cyr"/>
              <a:sym typeface="Arial Cyr"/>
            </a:endParaRPr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Мы подобрали высококачественный кабель и разъемы для обеспечения хорошей передачи аналогового сигнала. Разъемы необходимы для прокладки кабеля через </a:t>
            </a:r>
            <a:r>
              <a:rPr lang="ru-RU" dirty="0" smtClean="0"/>
              <a:t>проходные отверстия </a:t>
            </a:r>
            <a:r>
              <a:rPr dirty="0" smtClean="0"/>
              <a:t>бокса</a:t>
            </a:r>
            <a:r>
              <a:rPr dirty="0"/>
              <a:t>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Picture 2" descr="Picture 2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tretch>
            <a:fillRect/>
          </a:stretch>
        </p:blipFill>
        <p:spPr>
          <a:xfrm>
            <a:off x="5207000" y="3686175"/>
            <a:ext cx="5057775" cy="3171825"/>
          </a:xfrm>
          <a:prstGeom prst="rect">
            <a:avLst/>
          </a:prstGeom>
          <a:ln w="12700">
            <a:miter lim="400000"/>
          </a:ln>
        </p:spPr>
      </p:pic>
      <p:sp>
        <p:nvSpPr>
          <p:cNvPr id="177" name="Номер слайда 3"/>
          <p:cNvSpPr txBox="1">
            <a:spLocks noGrp="1"/>
          </p:cNvSpPr>
          <p:nvPr>
            <p:ph type="sldNum" sz="quarter" idx="2"/>
          </p:nvPr>
        </p:nvSpPr>
        <p:spPr>
          <a:xfrm>
            <a:off x="9232899" y="6248400"/>
            <a:ext cx="282577" cy="28772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16</a:t>
            </a:fld>
            <a:endParaRPr/>
          </a:p>
        </p:txBody>
      </p:sp>
      <p:sp>
        <p:nvSpPr>
          <p:cNvPr id="178" name="Rectangle 2"/>
          <p:cNvSpPr txBox="1"/>
          <p:nvPr/>
        </p:nvSpPr>
        <p:spPr>
          <a:xfrm>
            <a:off x="0" y="404813"/>
            <a:ext cx="10287000" cy="9729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>
            <a:spAutoFit/>
          </a:bodyPr>
          <a:lstStyle/>
          <a:p>
            <a:pPr algn="l">
              <a:lnSpc>
                <a:spcPct val="90000"/>
              </a:lnSpc>
              <a:spcBef>
                <a:spcPts val="900"/>
              </a:spcBef>
              <a:defRPr sz="3200" u="sng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Удаление из весов</a:t>
            </a:r>
            <a:br/>
            <a:r>
              <a:t>аналоговой и цифровой электроники:</a:t>
            </a:r>
          </a:p>
        </p:txBody>
      </p:sp>
      <p:sp>
        <p:nvSpPr>
          <p:cNvPr id="179" name="Rectangle 6"/>
          <p:cNvSpPr txBox="1"/>
          <p:nvPr/>
        </p:nvSpPr>
        <p:spPr>
          <a:xfrm>
            <a:off x="319087" y="1628775"/>
            <a:ext cx="9504364" cy="2350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>
            <a:spAutoFit/>
          </a:bodyPr>
          <a:lstStyle/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Оптический датчик положения удалить из корпуса весов нельзя. Но и живучесть его в условиях ионизирующего излучения довольно высокая, так как система очень простая, аналоговая</a:t>
            </a:r>
            <a:r>
              <a:rPr dirty="0" smtClean="0"/>
              <a:t>.</a:t>
            </a:r>
            <a:r>
              <a:rPr lang="es-ES_tradnl" dirty="0" smtClean="0"/>
              <a:t> </a:t>
            </a:r>
            <a:r>
              <a:rPr lang="ru-RU" dirty="0" smtClean="0"/>
              <a:t>Обеспечено экранирование датчика.</a:t>
            </a:r>
            <a:endParaRPr dirty="0">
              <a:latin typeface="Arial Cyr"/>
              <a:ea typeface="Arial Cyr"/>
              <a:cs typeface="Arial Cyr"/>
              <a:sym typeface="Arial Cyr"/>
            </a:endParaRPr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Также, в весах остается управление нивелированием и привод дверец ветрозащитного кожуха – неосновные узлы.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Picture 2" descr="Picture 2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tretch>
            <a:fillRect/>
          </a:stretch>
        </p:blipFill>
        <p:spPr>
          <a:xfrm>
            <a:off x="5207000" y="3686175"/>
            <a:ext cx="5057775" cy="3171825"/>
          </a:xfrm>
          <a:prstGeom prst="rect">
            <a:avLst/>
          </a:prstGeom>
          <a:ln w="12700">
            <a:miter lim="400000"/>
          </a:ln>
        </p:spPr>
      </p:pic>
      <p:sp>
        <p:nvSpPr>
          <p:cNvPr id="182" name="Номер слайда 3"/>
          <p:cNvSpPr txBox="1">
            <a:spLocks noGrp="1"/>
          </p:cNvSpPr>
          <p:nvPr>
            <p:ph type="sldNum" sz="quarter" idx="2"/>
          </p:nvPr>
        </p:nvSpPr>
        <p:spPr>
          <a:xfrm>
            <a:off x="9232899" y="6248400"/>
            <a:ext cx="282577" cy="28772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17</a:t>
            </a:fld>
            <a:endParaRPr/>
          </a:p>
        </p:txBody>
      </p:sp>
      <p:sp>
        <p:nvSpPr>
          <p:cNvPr id="183" name="Rectangle 2"/>
          <p:cNvSpPr txBox="1"/>
          <p:nvPr/>
        </p:nvSpPr>
        <p:spPr>
          <a:xfrm>
            <a:off x="0" y="404813"/>
            <a:ext cx="10287000" cy="548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>
            <a:spAutoFit/>
          </a:bodyPr>
          <a:lstStyle>
            <a:lvl1pPr algn="l">
              <a:lnSpc>
                <a:spcPct val="90000"/>
              </a:lnSpc>
              <a:spcBef>
                <a:spcPts val="900"/>
              </a:spcBef>
              <a:defRPr sz="3200" u="sng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Характеристики, ограничения и опыт:</a:t>
            </a:r>
          </a:p>
        </p:txBody>
      </p:sp>
      <p:sp>
        <p:nvSpPr>
          <p:cNvPr id="184" name="Rectangle 6"/>
          <p:cNvSpPr txBox="1"/>
          <p:nvPr/>
        </p:nvSpPr>
        <p:spPr>
          <a:xfrm>
            <a:off x="319087" y="1628775"/>
            <a:ext cx="9504364" cy="43731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>
            <a:spAutoFit/>
          </a:bodyPr>
          <a:lstStyle/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Мы успешно запускали весы в такой модификации с разрешением до 0.01 мг. (2.2 * 10</a:t>
            </a:r>
            <a:r>
              <a:rPr baseline="30000" dirty="0"/>
              <a:t>7</a:t>
            </a:r>
            <a:r>
              <a:rPr dirty="0"/>
              <a:t> делений).</a:t>
            </a:r>
            <a:endParaRPr dirty="0">
              <a:latin typeface="Arial Cyr"/>
              <a:ea typeface="Arial Cyr"/>
              <a:cs typeface="Arial Cyr"/>
              <a:sym typeface="Arial Cyr"/>
            </a:endParaRPr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Длина аналогового кабеля при этом возможна до 5 м.</a:t>
            </a:r>
            <a:br>
              <a:rPr dirty="0"/>
            </a:br>
            <a:r>
              <a:rPr dirty="0"/>
              <a:t>При большей длине кабеля качество работы весов снижается.</a:t>
            </a:r>
            <a:endParaRPr dirty="0">
              <a:latin typeface="Arial Cyr"/>
              <a:ea typeface="Arial Cyr"/>
              <a:cs typeface="Arial Cyr"/>
              <a:sym typeface="Arial Cyr"/>
            </a:endParaRPr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Диаметр разъемов на аналоговом кабеле до </a:t>
            </a:r>
            <a:r>
              <a:rPr dirty="0" smtClean="0"/>
              <a:t>30</a:t>
            </a:r>
            <a:r>
              <a:rPr lang="ru-RU" dirty="0" smtClean="0"/>
              <a:t> </a:t>
            </a:r>
            <a:r>
              <a:rPr dirty="0" smtClean="0"/>
              <a:t>мм</a:t>
            </a:r>
            <a:r>
              <a:rPr dirty="0"/>
              <a:t>.</a:t>
            </a:r>
            <a:br>
              <a:rPr dirty="0"/>
            </a:br>
            <a:r>
              <a:rPr dirty="0"/>
              <a:t>Это важно для проектирования прокладки кабеля.</a:t>
            </a:r>
            <a:endParaRPr dirty="0">
              <a:latin typeface="Arial Cyr"/>
              <a:ea typeface="Arial Cyr"/>
              <a:cs typeface="Arial Cyr"/>
              <a:sym typeface="Arial Cyr"/>
            </a:endParaRPr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К весам можно подключать периферию по RS232 и Ethernet.</a:t>
            </a:r>
            <a:endParaRPr dirty="0">
              <a:latin typeface="Arial Cyr"/>
              <a:ea typeface="Arial Cyr"/>
              <a:cs typeface="Arial Cyr"/>
              <a:sym typeface="Arial Cyr"/>
            </a:endParaRPr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Такие весы эксплуатируются на НВАЭС, ГХК</a:t>
            </a:r>
            <a:r>
              <a:rPr dirty="0" smtClean="0"/>
              <a:t>.</a:t>
            </a:r>
            <a:endParaRPr lang="ru-RU" dirty="0" smtClean="0"/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ru-RU" dirty="0" smtClean="0"/>
              <a:t>Испытания на ПО «Маяк».</a:t>
            </a:r>
            <a:endParaRPr dirty="0"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Picture 2" descr="Picture 2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tretch>
            <a:fillRect/>
          </a:stretch>
        </p:blipFill>
        <p:spPr>
          <a:xfrm>
            <a:off x="5207000" y="3686175"/>
            <a:ext cx="5057775" cy="3171825"/>
          </a:xfrm>
          <a:prstGeom prst="rect">
            <a:avLst/>
          </a:prstGeom>
          <a:ln w="12700">
            <a:miter lim="400000"/>
          </a:ln>
        </p:spPr>
      </p:pic>
      <p:sp>
        <p:nvSpPr>
          <p:cNvPr id="192" name="Номер слайда 3"/>
          <p:cNvSpPr txBox="1">
            <a:spLocks noGrp="1"/>
          </p:cNvSpPr>
          <p:nvPr>
            <p:ph type="sldNum" sz="quarter" idx="2"/>
          </p:nvPr>
        </p:nvSpPr>
        <p:spPr>
          <a:xfrm>
            <a:off x="9232899" y="6248400"/>
            <a:ext cx="282577" cy="28772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18</a:t>
            </a:fld>
            <a:endParaRPr/>
          </a:p>
        </p:txBody>
      </p:sp>
      <p:sp>
        <p:nvSpPr>
          <p:cNvPr id="193" name="Rectangle 2"/>
          <p:cNvSpPr txBox="1"/>
          <p:nvPr/>
        </p:nvSpPr>
        <p:spPr>
          <a:xfrm>
            <a:off x="0" y="404813"/>
            <a:ext cx="10287000" cy="9729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>
            <a:spAutoFit/>
          </a:bodyPr>
          <a:lstStyle/>
          <a:p>
            <a:pPr algn="l">
              <a:lnSpc>
                <a:spcPct val="90000"/>
              </a:lnSpc>
              <a:spcBef>
                <a:spcPts val="900"/>
              </a:spcBef>
              <a:defRPr sz="3200" u="sng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Метрологический аспект.</a:t>
            </a:r>
            <a:br/>
            <a:r>
              <a:t>Особенности весоизмерения.</a:t>
            </a:r>
          </a:p>
        </p:txBody>
      </p:sp>
      <p:sp>
        <p:nvSpPr>
          <p:cNvPr id="194" name="Rectangle 6"/>
          <p:cNvSpPr txBox="1"/>
          <p:nvPr/>
        </p:nvSpPr>
        <p:spPr>
          <a:xfrm>
            <a:off x="390525" y="1557337"/>
            <a:ext cx="9505950" cy="4449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>
            <a:spAutoFit/>
          </a:bodyPr>
          <a:lstStyle/>
          <a:p>
            <a:pPr algn="l">
              <a:lnSpc>
                <a:spcPct val="90000"/>
              </a:lnSpc>
              <a:spcBef>
                <a:spcPts val="20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Существующие добровольные стандарты «Весы неавтоматического действия»</a:t>
            </a:r>
            <a:br>
              <a:rPr dirty="0"/>
            </a:br>
            <a:r>
              <a:rPr dirty="0"/>
              <a:t>ГОСТ Р 53228-2008 и ГОСТ OIML R76-1-2011</a:t>
            </a:r>
            <a:br>
              <a:rPr dirty="0"/>
            </a:br>
            <a:r>
              <a:rPr dirty="0"/>
              <a:t>идентичны международному стандарту OIML </a:t>
            </a:r>
            <a:r>
              <a:rPr dirty="0" smtClean="0"/>
              <a:t>R76</a:t>
            </a:r>
            <a:r>
              <a:rPr lang="ru-RU" dirty="0" smtClean="0"/>
              <a:t>:</a:t>
            </a:r>
            <a:endParaRPr dirty="0"/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Не рассматривают погрешности менее 1 мг.</a:t>
            </a:r>
            <a:endParaRPr dirty="0">
              <a:latin typeface="Arial Cyr"/>
              <a:ea typeface="Arial Cyr"/>
              <a:cs typeface="Arial Cyr"/>
              <a:sym typeface="Arial Cyr"/>
            </a:endParaRPr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Значительно «загрубляют» взвешивание.</a:t>
            </a:r>
            <a:endParaRPr dirty="0">
              <a:latin typeface="Arial Cyr"/>
              <a:ea typeface="Arial Cyr"/>
              <a:cs typeface="Arial Cyr"/>
              <a:sym typeface="Arial Cyr"/>
            </a:endParaRPr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Не могут подтвердить необходимые точностные характеристики весов для множества применяемых методов</a:t>
            </a:r>
            <a:r>
              <a:rPr dirty="0" smtClean="0"/>
              <a:t>.</a:t>
            </a:r>
            <a:endParaRPr lang="ru-RU" dirty="0" smtClean="0"/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ru-RU" dirty="0" smtClean="0"/>
              <a:t>Оперируют только </a:t>
            </a:r>
            <a:r>
              <a:rPr lang="ru-RU" dirty="0" smtClean="0"/>
              <a:t>пределами погрешности.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Не нормируют СКО.</a:t>
            </a:r>
            <a:endParaRPr dirty="0"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Picture 2" descr="Picture 2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tretch>
            <a:fillRect/>
          </a:stretch>
        </p:blipFill>
        <p:spPr>
          <a:xfrm>
            <a:off x="5207000" y="3686175"/>
            <a:ext cx="5057775" cy="3171825"/>
          </a:xfrm>
          <a:prstGeom prst="rect">
            <a:avLst/>
          </a:prstGeom>
          <a:ln w="12700">
            <a:miter lim="400000"/>
          </a:ln>
        </p:spPr>
      </p:pic>
      <p:sp>
        <p:nvSpPr>
          <p:cNvPr id="197" name="Номер слайда 3"/>
          <p:cNvSpPr txBox="1">
            <a:spLocks noGrp="1"/>
          </p:cNvSpPr>
          <p:nvPr>
            <p:ph type="sldNum" sz="quarter" idx="2"/>
          </p:nvPr>
        </p:nvSpPr>
        <p:spPr>
          <a:xfrm>
            <a:off x="9232899" y="6248400"/>
            <a:ext cx="282577" cy="28772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19</a:t>
            </a:fld>
            <a:endParaRPr/>
          </a:p>
        </p:txBody>
      </p:sp>
      <p:sp>
        <p:nvSpPr>
          <p:cNvPr id="198" name="Rectangle 2"/>
          <p:cNvSpPr txBox="1"/>
          <p:nvPr/>
        </p:nvSpPr>
        <p:spPr>
          <a:xfrm>
            <a:off x="0" y="404813"/>
            <a:ext cx="10287000" cy="9729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>
            <a:spAutoFit/>
          </a:bodyPr>
          <a:lstStyle/>
          <a:p>
            <a:pPr algn="l">
              <a:lnSpc>
                <a:spcPct val="90000"/>
              </a:lnSpc>
              <a:spcBef>
                <a:spcPts val="900"/>
              </a:spcBef>
              <a:defRPr sz="3200" u="sng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Метрологический аспект.</a:t>
            </a:r>
            <a:br/>
            <a:r>
              <a:t>Особенности взвешивания в боксах.</a:t>
            </a:r>
          </a:p>
        </p:txBody>
      </p:sp>
      <p:sp>
        <p:nvSpPr>
          <p:cNvPr id="199" name="Rectangle 6"/>
          <p:cNvSpPr txBox="1"/>
          <p:nvPr/>
        </p:nvSpPr>
        <p:spPr>
          <a:xfrm>
            <a:off x="390525" y="1557338"/>
            <a:ext cx="9505950" cy="39360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>
            <a:spAutoFit/>
          </a:bodyPr>
          <a:lstStyle/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Комплекс негативных факторов может существенно повлиять на погрешность измерения. При этом </a:t>
            </a:r>
            <a:r>
              <a:rPr dirty="0" smtClean="0"/>
              <a:t>излучение</a:t>
            </a:r>
            <a:r>
              <a:rPr lang="ru-RU" dirty="0" smtClean="0"/>
              <a:t> и агрессивные среды</a:t>
            </a:r>
            <a:r>
              <a:rPr dirty="0" smtClean="0"/>
              <a:t> </a:t>
            </a:r>
            <a:r>
              <a:rPr lang="ru-RU" dirty="0" smtClean="0"/>
              <a:t>вероятно меняют </a:t>
            </a:r>
            <a:r>
              <a:rPr dirty="0" smtClean="0"/>
              <a:t>характеристики </a:t>
            </a:r>
            <a:r>
              <a:rPr dirty="0"/>
              <a:t>весов со временем, вплоть до отказа.</a:t>
            </a:r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Остро стоит вопрос выявления реальных точностных характеристик весов под воздействием вредных факторов</a:t>
            </a:r>
            <a:r>
              <a:rPr dirty="0" smtClean="0"/>
              <a:t>.</a:t>
            </a:r>
            <a:endParaRPr lang="ru-RU" dirty="0" smtClean="0"/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ru-RU" dirty="0" smtClean="0"/>
              <a:t>Необходим метрологический инструмент определения вклада того или иного фактора, в зависимости от его наличия.</a:t>
            </a:r>
            <a:br>
              <a:rPr lang="ru-RU" dirty="0" smtClean="0"/>
            </a:br>
            <a:r>
              <a:rPr lang="ru-RU" dirty="0" smtClean="0"/>
              <a:t>Это, видимо, удобно осуществить, оперируя </a:t>
            </a:r>
            <a:r>
              <a:rPr lang="ru-RU" b="1" dirty="0" smtClean="0"/>
              <a:t>неопределенностью взвешивания</a:t>
            </a:r>
            <a:r>
              <a:rPr lang="ru-RU" dirty="0" smtClean="0"/>
              <a:t>.</a:t>
            </a:r>
            <a:endParaRPr dirty="0"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Picture 2" descr="Picture 2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tretch>
            <a:fillRect/>
          </a:stretch>
        </p:blipFill>
        <p:spPr>
          <a:xfrm>
            <a:off x="5207000" y="3686175"/>
            <a:ext cx="5057775" cy="3171825"/>
          </a:xfrm>
          <a:prstGeom prst="rect">
            <a:avLst/>
          </a:prstGeom>
          <a:ln w="12700">
            <a:miter lim="400000"/>
          </a:ln>
        </p:spPr>
      </p:pic>
      <p:sp>
        <p:nvSpPr>
          <p:cNvPr id="118" name="Номер слайда 3"/>
          <p:cNvSpPr txBox="1">
            <a:spLocks noGrp="1"/>
          </p:cNvSpPr>
          <p:nvPr>
            <p:ph type="sldNum" sz="quarter" idx="2"/>
          </p:nvPr>
        </p:nvSpPr>
        <p:spPr>
          <a:xfrm>
            <a:off x="9321799" y="6248400"/>
            <a:ext cx="193677" cy="28772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119" name="Rectangle 2"/>
          <p:cNvSpPr txBox="1"/>
          <p:nvPr/>
        </p:nvSpPr>
        <p:spPr>
          <a:xfrm>
            <a:off x="0" y="404813"/>
            <a:ext cx="10287000" cy="548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>
            <a:spAutoFit/>
          </a:bodyPr>
          <a:lstStyle/>
          <a:p>
            <a:pPr algn="l">
              <a:lnSpc>
                <a:spcPct val="90000"/>
              </a:lnSpc>
              <a:spcBef>
                <a:spcPts val="900"/>
              </a:spcBef>
              <a:defRPr sz="3200" u="sng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Взвешивание – одно из базовых измерений.</a:t>
            </a:r>
          </a:p>
        </p:txBody>
      </p:sp>
      <p:sp>
        <p:nvSpPr>
          <p:cNvPr id="120" name="Rectangle 6"/>
          <p:cNvSpPr txBox="1"/>
          <p:nvPr/>
        </p:nvSpPr>
        <p:spPr>
          <a:xfrm>
            <a:off x="463550" y="1196974"/>
            <a:ext cx="8280400" cy="30670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>
            <a:spAutoFit/>
          </a:bodyPr>
          <a:lstStyle/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Определение количества вещества через массу</a:t>
            </a:r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Дозирование компонентов, составление стандартов</a:t>
            </a:r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Определение элементного состава</a:t>
            </a:r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Определение изменения массы образца под воздействием</a:t>
            </a:r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Метрологические задачи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Picture 2" descr="Picture 2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tretch>
            <a:fillRect/>
          </a:stretch>
        </p:blipFill>
        <p:spPr>
          <a:xfrm>
            <a:off x="5207000" y="3686175"/>
            <a:ext cx="5057775" cy="3171825"/>
          </a:xfrm>
          <a:prstGeom prst="rect">
            <a:avLst/>
          </a:prstGeom>
          <a:ln w="12700">
            <a:miter lim="400000"/>
          </a:ln>
        </p:spPr>
      </p:pic>
      <p:sp>
        <p:nvSpPr>
          <p:cNvPr id="197" name="Номер слайда 3"/>
          <p:cNvSpPr txBox="1">
            <a:spLocks noGrp="1"/>
          </p:cNvSpPr>
          <p:nvPr>
            <p:ph type="sldNum" sz="quarter" idx="2"/>
          </p:nvPr>
        </p:nvSpPr>
        <p:spPr>
          <a:xfrm>
            <a:off x="9232899" y="6248400"/>
            <a:ext cx="282577" cy="28772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20</a:t>
            </a:fld>
            <a:endParaRPr/>
          </a:p>
        </p:txBody>
      </p:sp>
      <p:sp>
        <p:nvSpPr>
          <p:cNvPr id="198" name="Rectangle 2"/>
          <p:cNvSpPr txBox="1"/>
          <p:nvPr/>
        </p:nvSpPr>
        <p:spPr>
          <a:xfrm>
            <a:off x="0" y="404813"/>
            <a:ext cx="10287000" cy="9729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>
            <a:spAutoFit/>
          </a:bodyPr>
          <a:lstStyle/>
          <a:p>
            <a:pPr algn="l">
              <a:lnSpc>
                <a:spcPct val="90000"/>
              </a:lnSpc>
              <a:spcBef>
                <a:spcPts val="900"/>
              </a:spcBef>
              <a:defRPr sz="3200" u="sng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Метрологический аспект.</a:t>
            </a:r>
            <a:br/>
            <a:r>
              <a:t>Особенности взвешивания в боксах.</a:t>
            </a:r>
          </a:p>
        </p:txBody>
      </p:sp>
      <p:sp>
        <p:nvSpPr>
          <p:cNvPr id="199" name="Rectangle 6"/>
          <p:cNvSpPr txBox="1"/>
          <p:nvPr/>
        </p:nvSpPr>
        <p:spPr>
          <a:xfrm>
            <a:off x="390525" y="1557338"/>
            <a:ext cx="9505950" cy="2682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>
            <a:spAutoFit/>
          </a:bodyPr>
          <a:lstStyle/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ru-RU" dirty="0" smtClean="0"/>
              <a:t>Значительная часть измерений, подведомственных </a:t>
            </a:r>
            <a:r>
              <a:rPr lang="ru-RU" dirty="0" err="1" smtClean="0"/>
              <a:t>Госкорпорации</a:t>
            </a:r>
            <a:r>
              <a:rPr lang="ru-RU" dirty="0" smtClean="0"/>
              <a:t>, находится в Сфере госрегулирования, то есть, в соответствии с 102-ФЗ, должна быть обеспечена утвержденными типами СИ и аттестованными методами.</a:t>
            </a:r>
            <a:endParaRPr lang="ru-RU" dirty="0"/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ru-RU" dirty="0" smtClean="0"/>
              <a:t>В то же время, необходимо оценивать реальные погрешности измерений в боксах под влиянием </a:t>
            </a:r>
            <a:r>
              <a:rPr lang="ru-RU" dirty="0" smtClean="0"/>
              <a:t>тех или иных присутствующих специфических </a:t>
            </a:r>
            <a:r>
              <a:rPr lang="ru-RU" dirty="0" smtClean="0"/>
              <a:t>факторов.</a:t>
            </a:r>
          </a:p>
        </p:txBody>
      </p:sp>
    </p:spTree>
    <p:extLst>
      <p:ext uri="{BB962C8B-B14F-4D97-AF65-F5344CB8AC3E}">
        <p14:creationId xmlns:p14="http://schemas.microsoft.com/office/powerpoint/2010/main" val="2254235849"/>
      </p:ext>
    </p:extLst>
  </p:cSld>
  <p:clrMapOvr>
    <a:masterClrMapping/>
  </p:clrMapOvr>
  <p:transition xmlns:p14="http://schemas.microsoft.com/office/powerpoint/2010/main"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Picture 2" descr="Picture 2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tretch>
            <a:fillRect/>
          </a:stretch>
        </p:blipFill>
        <p:spPr>
          <a:xfrm>
            <a:off x="5207000" y="3686175"/>
            <a:ext cx="5057775" cy="3171825"/>
          </a:xfrm>
          <a:prstGeom prst="rect">
            <a:avLst/>
          </a:prstGeom>
          <a:ln w="12700">
            <a:miter lim="400000"/>
          </a:ln>
        </p:spPr>
      </p:pic>
      <p:sp>
        <p:nvSpPr>
          <p:cNvPr id="197" name="Номер слайда 3"/>
          <p:cNvSpPr txBox="1">
            <a:spLocks noGrp="1"/>
          </p:cNvSpPr>
          <p:nvPr>
            <p:ph type="sldNum" sz="quarter" idx="2"/>
          </p:nvPr>
        </p:nvSpPr>
        <p:spPr>
          <a:xfrm>
            <a:off x="9232899" y="6248400"/>
            <a:ext cx="282577" cy="28772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21</a:t>
            </a:fld>
            <a:endParaRPr/>
          </a:p>
        </p:txBody>
      </p:sp>
      <p:sp>
        <p:nvSpPr>
          <p:cNvPr id="198" name="Rectangle 2"/>
          <p:cNvSpPr txBox="1"/>
          <p:nvPr/>
        </p:nvSpPr>
        <p:spPr>
          <a:xfrm>
            <a:off x="0" y="23813"/>
            <a:ext cx="10287000" cy="1430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>
            <a:spAutoFit/>
          </a:bodyPr>
          <a:lstStyle/>
          <a:p>
            <a:pPr algn="l">
              <a:lnSpc>
                <a:spcPct val="90000"/>
              </a:lnSpc>
              <a:spcBef>
                <a:spcPts val="900"/>
              </a:spcBef>
              <a:defRPr sz="3200" u="sng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Метрологический аспект.</a:t>
            </a:r>
            <a:br>
              <a:rPr dirty="0"/>
            </a:br>
            <a:r>
              <a:rPr dirty="0"/>
              <a:t>Особенности взвешивания в боксах</a:t>
            </a:r>
            <a:r>
              <a:rPr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Комплексный подход к решению задачи:</a:t>
            </a:r>
            <a:endParaRPr dirty="0"/>
          </a:p>
        </p:txBody>
      </p:sp>
      <p:sp>
        <p:nvSpPr>
          <p:cNvPr id="199" name="Rectangle 6"/>
          <p:cNvSpPr txBox="1"/>
          <p:nvPr/>
        </p:nvSpPr>
        <p:spPr>
          <a:xfrm>
            <a:off x="390524" y="1454588"/>
            <a:ext cx="9874251" cy="51138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6037" tIns="46037" rIns="46037" bIns="46037">
            <a:spAutoFit/>
          </a:bodyPr>
          <a:lstStyle/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ru-RU" dirty="0" smtClean="0"/>
              <a:t>Разработка программы испытаний весов в целях утверждения Типа СИ с учетом влияния специфических факторов, и определения их влияния не </a:t>
            </a:r>
            <a:r>
              <a:rPr lang="ru-RU" dirty="0" err="1" smtClean="0"/>
              <a:t>точностные</a:t>
            </a:r>
            <a:r>
              <a:rPr lang="ru-RU" dirty="0" smtClean="0"/>
              <a:t> характеристики </a:t>
            </a:r>
            <a:r>
              <a:rPr lang="ru-RU" dirty="0" smtClean="0"/>
              <a:t>измерения.</a:t>
            </a:r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ru-RU" dirty="0" smtClean="0"/>
              <a:t>МИ 3592</a:t>
            </a:r>
            <a:endParaRPr lang="ru-RU" dirty="0" smtClean="0"/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ru-RU" dirty="0" smtClean="0"/>
              <a:t>Разработка методики калибровки с учетом присутствия специфических факторов, их вклада в </a:t>
            </a:r>
            <a:r>
              <a:rPr lang="ru-RU" b="1" dirty="0" smtClean="0"/>
              <a:t>неопределенность взвешивания</a:t>
            </a:r>
            <a:r>
              <a:rPr lang="ru-RU" dirty="0" smtClean="0"/>
              <a:t>.</a:t>
            </a:r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ru-RU" dirty="0" smtClean="0"/>
              <a:t>Обеспечение периодической поверки и калибровки весов на местах.</a:t>
            </a:r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ru-RU" dirty="0" smtClean="0"/>
              <a:t>Эти работы возможны при тесном сотрудничестве с предприятиями </a:t>
            </a:r>
            <a:r>
              <a:rPr lang="ru-RU" dirty="0" err="1" smtClean="0"/>
              <a:t>Госкорпорации</a:t>
            </a:r>
            <a:r>
              <a:rPr lang="ru-RU" dirty="0" smtClean="0"/>
              <a:t> и испытательным центром.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89243217"/>
      </p:ext>
    </p:extLst>
  </p:cSld>
  <p:clrMapOvr>
    <a:masterClrMapping/>
  </p:clrMapOvr>
  <p:transition xmlns:p14="http://schemas.microsoft.com/office/powerpoint/2010/main"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Picture 2" descr="Picture 2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tretch>
            <a:fillRect/>
          </a:stretch>
        </p:blipFill>
        <p:spPr>
          <a:xfrm>
            <a:off x="5207000" y="3686175"/>
            <a:ext cx="5057775" cy="3171825"/>
          </a:xfrm>
          <a:prstGeom prst="rect">
            <a:avLst/>
          </a:prstGeom>
          <a:ln w="12700">
            <a:miter lim="400000"/>
          </a:ln>
        </p:spPr>
      </p:pic>
      <p:sp>
        <p:nvSpPr>
          <p:cNvPr id="197" name="Номер слайда 3"/>
          <p:cNvSpPr txBox="1">
            <a:spLocks noGrp="1"/>
          </p:cNvSpPr>
          <p:nvPr>
            <p:ph type="sldNum" sz="quarter" idx="2"/>
          </p:nvPr>
        </p:nvSpPr>
        <p:spPr>
          <a:xfrm>
            <a:off x="9232899" y="6248400"/>
            <a:ext cx="282577" cy="28772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22</a:t>
            </a:fld>
            <a:endParaRPr/>
          </a:p>
        </p:txBody>
      </p:sp>
      <p:sp>
        <p:nvSpPr>
          <p:cNvPr id="198" name="Rectangle 2"/>
          <p:cNvSpPr txBox="1"/>
          <p:nvPr/>
        </p:nvSpPr>
        <p:spPr>
          <a:xfrm>
            <a:off x="0" y="300904"/>
            <a:ext cx="10287000" cy="1430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>
            <a:spAutoFit/>
          </a:bodyPr>
          <a:lstStyle/>
          <a:p>
            <a:pPr algn="l">
              <a:lnSpc>
                <a:spcPct val="90000"/>
              </a:lnSpc>
              <a:spcBef>
                <a:spcPts val="900"/>
              </a:spcBef>
              <a:defRPr sz="3200" u="sng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Метрологический аспект.</a:t>
            </a:r>
            <a:br>
              <a:rPr dirty="0"/>
            </a:br>
            <a:r>
              <a:rPr dirty="0"/>
              <a:t>Особенности взвешивания в боксах</a:t>
            </a:r>
            <a:r>
              <a:rPr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Моделирование влияния факторов:</a:t>
            </a:r>
            <a:endParaRPr dirty="0"/>
          </a:p>
        </p:txBody>
      </p:sp>
      <p:sp>
        <p:nvSpPr>
          <p:cNvPr id="199" name="Rectangle 6"/>
          <p:cNvSpPr txBox="1"/>
          <p:nvPr/>
        </p:nvSpPr>
        <p:spPr>
          <a:xfrm>
            <a:off x="390524" y="2112679"/>
            <a:ext cx="9654021" cy="2350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6037" tIns="46037" rIns="46037" bIns="46037">
            <a:spAutoFit/>
          </a:bodyPr>
          <a:lstStyle/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ru-RU" dirty="0" smtClean="0"/>
              <a:t>Основная метрологическая задача, которую необходимо решить, построение модели влияния внешних факторов на неопределенность взвешивания.</a:t>
            </a:r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ru-RU" dirty="0" smtClean="0"/>
              <a:t>Выбор метода будет производиться совместно с испытательным центром.</a:t>
            </a:r>
            <a:br>
              <a:rPr lang="ru-RU" dirty="0" smtClean="0"/>
            </a:br>
            <a:r>
              <a:rPr lang="ru-RU" dirty="0" smtClean="0"/>
              <a:t>Видимо, потребуется применение многофакторного анализа.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702629045"/>
      </p:ext>
    </p:extLst>
  </p:cSld>
  <p:clrMapOvr>
    <a:masterClrMapping/>
  </p:clrMapOvr>
  <p:transition xmlns:p14="http://schemas.microsoft.com/office/powerpoint/2010/main"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" name="Picture 2" descr="Picture 2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tretch>
            <a:fillRect/>
          </a:stretch>
        </p:blipFill>
        <p:spPr>
          <a:xfrm>
            <a:off x="5207000" y="3686175"/>
            <a:ext cx="5057775" cy="3171825"/>
          </a:xfrm>
          <a:prstGeom prst="rect">
            <a:avLst/>
          </a:prstGeom>
          <a:ln w="12700">
            <a:miter lim="400000"/>
          </a:ln>
        </p:spPr>
      </p:pic>
      <p:sp>
        <p:nvSpPr>
          <p:cNvPr id="217" name="Номер слайда 3"/>
          <p:cNvSpPr txBox="1">
            <a:spLocks noGrp="1"/>
          </p:cNvSpPr>
          <p:nvPr>
            <p:ph type="sldNum" sz="quarter" idx="2"/>
          </p:nvPr>
        </p:nvSpPr>
        <p:spPr>
          <a:xfrm>
            <a:off x="9232899" y="6248400"/>
            <a:ext cx="282577" cy="28772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23</a:t>
            </a:fld>
            <a:endParaRPr/>
          </a:p>
        </p:txBody>
      </p:sp>
      <p:sp>
        <p:nvSpPr>
          <p:cNvPr id="218" name="Rectangle 2"/>
          <p:cNvSpPr txBox="1"/>
          <p:nvPr/>
        </p:nvSpPr>
        <p:spPr>
          <a:xfrm>
            <a:off x="0" y="404813"/>
            <a:ext cx="10287000" cy="548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>
            <a:spAutoFit/>
          </a:bodyPr>
          <a:lstStyle>
            <a:lvl1pPr algn="l">
              <a:lnSpc>
                <a:spcPct val="90000"/>
              </a:lnSpc>
              <a:spcBef>
                <a:spcPts val="900"/>
              </a:spcBef>
              <a:defRPr sz="3200" u="sng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Контакты для получения технической консультации:</a:t>
            </a:r>
          </a:p>
        </p:txBody>
      </p:sp>
      <p:sp>
        <p:nvSpPr>
          <p:cNvPr id="219" name="Rectangle 6"/>
          <p:cNvSpPr txBox="1"/>
          <p:nvPr/>
        </p:nvSpPr>
        <p:spPr>
          <a:xfrm>
            <a:off x="319087" y="1628774"/>
            <a:ext cx="9504364" cy="27870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>
            <a:spAutoFit/>
          </a:bodyPr>
          <a:lstStyle/>
          <a:p>
            <a:pPr algn="l">
              <a:lnSpc>
                <a:spcPct val="90000"/>
              </a:lnSpc>
              <a:spcBef>
                <a:spcPts val="2000"/>
              </a:spcBef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ru-RU" dirty="0" smtClean="0"/>
              <a:t>Докладчик:</a:t>
            </a:r>
          </a:p>
          <a:p>
            <a:pPr algn="l">
              <a:lnSpc>
                <a:spcPct val="90000"/>
              </a:lnSpc>
              <a:spcBef>
                <a:spcPts val="2000"/>
              </a:spcBef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 smtClean="0"/>
              <a:t>ООО </a:t>
            </a:r>
            <a:r>
              <a:rPr dirty="0"/>
              <a:t>Сарторос, г. Москва,</a:t>
            </a:r>
            <a:endParaRPr dirty="0">
              <a:latin typeface="Arial Cyr"/>
              <a:ea typeface="Arial Cyr"/>
              <a:cs typeface="Arial Cyr"/>
              <a:sym typeface="Arial Cyr"/>
            </a:endParaRPr>
          </a:p>
          <a:p>
            <a:pPr algn="l">
              <a:lnSpc>
                <a:spcPct val="90000"/>
              </a:lnSpc>
              <a:spcBef>
                <a:spcPts val="2000"/>
              </a:spcBef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+7(495)921-2241</a:t>
            </a:r>
            <a:endParaRPr dirty="0">
              <a:latin typeface="Arial Cyr"/>
              <a:ea typeface="Arial Cyr"/>
              <a:cs typeface="Arial Cyr"/>
              <a:sym typeface="Arial Cyr"/>
            </a:endParaRPr>
          </a:p>
          <a:p>
            <a:pPr algn="l">
              <a:lnSpc>
                <a:spcPct val="90000"/>
              </a:lnSpc>
              <a:spcBef>
                <a:spcPts val="2000"/>
              </a:spcBef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Московкин Даниил</a:t>
            </a:r>
          </a:p>
          <a:p>
            <a:pPr algn="l">
              <a:lnSpc>
                <a:spcPct val="90000"/>
              </a:lnSpc>
              <a:spcBef>
                <a:spcPts val="2000"/>
              </a:spcBef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daniel.moskovkin@sartoros.ru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Picture 2" descr="Picture 2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tretch>
            <a:fillRect/>
          </a:stretch>
        </p:blipFill>
        <p:spPr>
          <a:xfrm>
            <a:off x="5207000" y="3686175"/>
            <a:ext cx="5057775" cy="3171825"/>
          </a:xfrm>
          <a:prstGeom prst="rect">
            <a:avLst/>
          </a:prstGeom>
          <a:ln w="12700">
            <a:miter lim="400000"/>
          </a:ln>
        </p:spPr>
      </p:pic>
      <p:sp>
        <p:nvSpPr>
          <p:cNvPr id="118" name="Номер слайда 3"/>
          <p:cNvSpPr txBox="1">
            <a:spLocks noGrp="1"/>
          </p:cNvSpPr>
          <p:nvPr>
            <p:ph type="sldNum" sz="quarter" idx="2"/>
          </p:nvPr>
        </p:nvSpPr>
        <p:spPr>
          <a:xfrm>
            <a:off x="9321799" y="6248400"/>
            <a:ext cx="193677" cy="28772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119" name="Rectangle 2"/>
          <p:cNvSpPr txBox="1"/>
          <p:nvPr/>
        </p:nvSpPr>
        <p:spPr>
          <a:xfrm>
            <a:off x="0" y="404813"/>
            <a:ext cx="10287000" cy="548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>
            <a:spAutoFit/>
          </a:bodyPr>
          <a:lstStyle/>
          <a:p>
            <a:pPr algn="l">
              <a:lnSpc>
                <a:spcPct val="90000"/>
              </a:lnSpc>
              <a:spcBef>
                <a:spcPts val="900"/>
              </a:spcBef>
              <a:defRPr sz="3200" u="sng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dirty="0"/>
              <a:t>Взвешивание, как измерение. </a:t>
            </a:r>
            <a:r>
              <a:rPr lang="ru-RU" dirty="0" smtClean="0"/>
              <a:t>Погрешность</a:t>
            </a:r>
            <a:r>
              <a:rPr dirty="0" smtClean="0"/>
              <a:t>.</a:t>
            </a:r>
            <a:endParaRPr dirty="0"/>
          </a:p>
        </p:txBody>
      </p:sp>
      <p:sp>
        <p:nvSpPr>
          <p:cNvPr id="120" name="Rectangle 6"/>
          <p:cNvSpPr txBox="1"/>
          <p:nvPr/>
        </p:nvSpPr>
        <p:spPr>
          <a:xfrm>
            <a:off x="463550" y="1196974"/>
            <a:ext cx="8280400" cy="32712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>
            <a:spAutoFit/>
          </a:bodyPr>
          <a:lstStyle/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ru-RU" dirty="0" smtClean="0"/>
              <a:t>Измерение </a:t>
            </a:r>
            <a:r>
              <a:rPr lang="mr-IN" dirty="0" smtClean="0"/>
              <a:t>–</a:t>
            </a:r>
            <a:r>
              <a:rPr lang="ru-RU" dirty="0" smtClean="0"/>
              <a:t> определение значения какой-либо величины, выраженное в определенной единице измерения и характеризующееся известной погрешностью.</a:t>
            </a:r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ru-RU" dirty="0" smtClean="0"/>
              <a:t>Погрешность измерения привязана к неизвестному истинному значению.</a:t>
            </a:r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ru-RU" dirty="0" smtClean="0"/>
              <a:t>Неопределенность измерения привязана к измеренному значению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562686834"/>
      </p:ext>
    </p:extLst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Picture 2" descr="Picture 2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tretch>
            <a:fillRect/>
          </a:stretch>
        </p:blipFill>
        <p:spPr>
          <a:xfrm>
            <a:off x="5207000" y="3686175"/>
            <a:ext cx="5057775" cy="3171825"/>
          </a:xfrm>
          <a:prstGeom prst="rect">
            <a:avLst/>
          </a:prstGeom>
          <a:ln w="12700">
            <a:miter lim="400000"/>
          </a:ln>
        </p:spPr>
      </p:pic>
      <p:sp>
        <p:nvSpPr>
          <p:cNvPr id="118" name="Номер слайда 3"/>
          <p:cNvSpPr txBox="1">
            <a:spLocks noGrp="1"/>
          </p:cNvSpPr>
          <p:nvPr>
            <p:ph type="sldNum" sz="quarter" idx="2"/>
          </p:nvPr>
        </p:nvSpPr>
        <p:spPr>
          <a:xfrm>
            <a:off x="9321799" y="6248400"/>
            <a:ext cx="193677" cy="28772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4</a:t>
            </a:fld>
            <a:endParaRPr/>
          </a:p>
        </p:txBody>
      </p:sp>
      <p:sp>
        <p:nvSpPr>
          <p:cNvPr id="119" name="Rectangle 2"/>
          <p:cNvSpPr txBox="1"/>
          <p:nvPr/>
        </p:nvSpPr>
        <p:spPr>
          <a:xfrm>
            <a:off x="0" y="404813"/>
            <a:ext cx="10287000" cy="548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>
            <a:spAutoFit/>
          </a:bodyPr>
          <a:lstStyle/>
          <a:p>
            <a:pPr algn="l">
              <a:lnSpc>
                <a:spcPct val="90000"/>
              </a:lnSpc>
              <a:spcBef>
                <a:spcPts val="900"/>
              </a:spcBef>
              <a:defRPr sz="3200" u="sng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dirty="0" smtClean="0"/>
              <a:t>Условия измерения</a:t>
            </a:r>
            <a:r>
              <a:rPr dirty="0" smtClean="0"/>
              <a:t>.</a:t>
            </a:r>
            <a:endParaRPr dirty="0"/>
          </a:p>
        </p:txBody>
      </p:sp>
      <p:sp>
        <p:nvSpPr>
          <p:cNvPr id="120" name="Rectangle 6"/>
          <p:cNvSpPr txBox="1"/>
          <p:nvPr/>
        </p:nvSpPr>
        <p:spPr>
          <a:xfrm>
            <a:off x="463550" y="1196974"/>
            <a:ext cx="8280400" cy="460087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>
            <a:spAutoFit/>
          </a:bodyPr>
          <a:lstStyle/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ru-RU" dirty="0" smtClean="0"/>
              <a:t>И </a:t>
            </a:r>
            <a:r>
              <a:rPr lang="ru-RU" dirty="0"/>
              <a:t>погрешность и неопределенность привязаны к условиям измерений</a:t>
            </a:r>
            <a:r>
              <a:rPr lang="ru-RU" dirty="0" smtClean="0"/>
              <a:t>.</a:t>
            </a:r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ru-RU" dirty="0" smtClean="0"/>
              <a:t>Общепринятая совокупность внешних условий, для которых нормируются характеристики СИ и методов, соответствуют обычным для данного вида измерений задачам и нормируются тем или иным образом. Значения выражаются обычно в виде диапазонов.</a:t>
            </a:r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ru-RU" dirty="0" smtClean="0"/>
              <a:t>Температура, давление, влажность, высота над уровнем моря, отсутствие агрессивных сред, стабильное положение в пространстве, стабильное электропитание </a:t>
            </a:r>
            <a:r>
              <a:rPr lang="mr-IN" dirty="0" smtClean="0"/>
              <a:t>–</a:t>
            </a:r>
            <a:r>
              <a:rPr lang="ru-RU" dirty="0" smtClean="0"/>
              <a:t> обычно нормируемые параметры для взвешивания.</a:t>
            </a:r>
          </a:p>
        </p:txBody>
      </p:sp>
    </p:spTree>
    <p:extLst>
      <p:ext uri="{BB962C8B-B14F-4D97-AF65-F5344CB8AC3E}">
        <p14:creationId xmlns:p14="http://schemas.microsoft.com/office/powerpoint/2010/main" val="3311940504"/>
      </p:ext>
    </p:extLst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icture 2" descr="Picture 2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tretch>
            <a:fillRect/>
          </a:stretch>
        </p:blipFill>
        <p:spPr>
          <a:xfrm>
            <a:off x="5207000" y="3686175"/>
            <a:ext cx="5057775" cy="3171825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Номер слайда 3"/>
          <p:cNvSpPr txBox="1">
            <a:spLocks noGrp="1"/>
          </p:cNvSpPr>
          <p:nvPr>
            <p:ph type="sldNum" sz="quarter" idx="2"/>
          </p:nvPr>
        </p:nvSpPr>
        <p:spPr>
          <a:xfrm>
            <a:off x="9321799" y="6248400"/>
            <a:ext cx="193677" cy="28772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124" name="Rectangle 2"/>
          <p:cNvSpPr txBox="1"/>
          <p:nvPr/>
        </p:nvSpPr>
        <p:spPr>
          <a:xfrm>
            <a:off x="0" y="404813"/>
            <a:ext cx="10287000" cy="548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>
            <a:spAutoFit/>
          </a:bodyPr>
          <a:lstStyle>
            <a:lvl1pPr algn="l">
              <a:lnSpc>
                <a:spcPct val="90000"/>
              </a:lnSpc>
              <a:spcBef>
                <a:spcPts val="900"/>
              </a:spcBef>
              <a:defRPr sz="3200" u="sng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t>Обычные приемлемые условия эксплуатации весов:</a:t>
            </a:r>
          </a:p>
        </p:txBody>
      </p:sp>
      <p:sp>
        <p:nvSpPr>
          <p:cNvPr id="125" name="Rectangle 6"/>
          <p:cNvSpPr txBox="1"/>
          <p:nvPr/>
        </p:nvSpPr>
        <p:spPr>
          <a:xfrm>
            <a:off x="463550" y="1196975"/>
            <a:ext cx="8280400" cy="39648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>
            <a:spAutoFit/>
          </a:bodyPr>
          <a:lstStyle/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Температура +10 - +30 (+5 - +40 при автокалибровке)</a:t>
            </a:r>
            <a:endParaRPr dirty="0">
              <a:latin typeface="Arial Cyr"/>
              <a:ea typeface="Arial Cyr"/>
              <a:cs typeface="Arial Cyr"/>
              <a:sym typeface="Arial Cyr"/>
            </a:endParaRPr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Стабильная температура</a:t>
            </a:r>
            <a:endParaRPr dirty="0">
              <a:latin typeface="Arial Cyr"/>
              <a:ea typeface="Arial Cyr"/>
              <a:cs typeface="Arial Cyr"/>
              <a:sym typeface="Arial Cyr"/>
            </a:endParaRPr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Отсутствие воздушных потоков</a:t>
            </a:r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Стабильный жесткий стол</a:t>
            </a:r>
            <a:endParaRPr dirty="0">
              <a:latin typeface="Arial Cyr"/>
              <a:ea typeface="Arial Cyr"/>
              <a:cs typeface="Arial Cyr"/>
              <a:sym typeface="Arial Cyr"/>
            </a:endParaRPr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 smtClean="0"/>
              <a:t>Влажность </a:t>
            </a:r>
            <a:r>
              <a:rPr dirty="0"/>
              <a:t>без конденсации влаги</a:t>
            </a:r>
            <a:endParaRPr dirty="0">
              <a:latin typeface="Arial Cyr"/>
              <a:ea typeface="Arial Cyr"/>
              <a:cs typeface="Arial Cyr"/>
              <a:sym typeface="Arial Cyr"/>
            </a:endParaRPr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/>
              <a:t>Подходящее электропитание</a:t>
            </a:r>
            <a:endParaRPr dirty="0">
              <a:latin typeface="Arial Cyr"/>
              <a:ea typeface="Arial Cyr"/>
              <a:cs typeface="Arial Cyr"/>
              <a:sym typeface="Arial Cyr"/>
            </a:endParaRPr>
          </a:p>
          <a:p>
            <a:pPr algn="l">
              <a:lnSpc>
                <a:spcPct val="90000"/>
              </a:lnSpc>
              <a:spcBef>
                <a:spcPts val="2000"/>
              </a:spcBef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dirty="0" smtClean="0"/>
              <a:t>То </a:t>
            </a:r>
            <a:r>
              <a:rPr dirty="0"/>
              <a:t>есть, НОРМАЛЬНЫЕ УСЛОВИЯ.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Picture 2" descr="Picture 2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tretch>
            <a:fillRect/>
          </a:stretch>
        </p:blipFill>
        <p:spPr>
          <a:xfrm>
            <a:off x="5207000" y="3686175"/>
            <a:ext cx="5057775" cy="3171825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Номер слайда 3"/>
          <p:cNvSpPr txBox="1">
            <a:spLocks noGrp="1"/>
          </p:cNvSpPr>
          <p:nvPr>
            <p:ph type="sldNum" sz="quarter" idx="2"/>
          </p:nvPr>
        </p:nvSpPr>
        <p:spPr>
          <a:xfrm>
            <a:off x="9321799" y="6248400"/>
            <a:ext cx="193677" cy="28772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6</a:t>
            </a:fld>
            <a:endParaRPr/>
          </a:p>
        </p:txBody>
      </p:sp>
      <p:sp>
        <p:nvSpPr>
          <p:cNvPr id="129" name="Rectangle 2"/>
          <p:cNvSpPr txBox="1"/>
          <p:nvPr/>
        </p:nvSpPr>
        <p:spPr>
          <a:xfrm>
            <a:off x="0" y="404813"/>
            <a:ext cx="10287000" cy="9875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>
            <a:spAutoFit/>
          </a:bodyPr>
          <a:lstStyle/>
          <a:p>
            <a:pPr algn="l">
              <a:lnSpc>
                <a:spcPct val="90000"/>
              </a:lnSpc>
              <a:spcBef>
                <a:spcPts val="900"/>
              </a:spcBef>
              <a:defRPr sz="3200" u="sng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dirty="0"/>
              <a:t>Вредные факторы - источники ошибок при </a:t>
            </a:r>
            <a:r>
              <a:rPr lang="ru-RU" dirty="0" smtClean="0"/>
              <a:t>взвешивании</a:t>
            </a:r>
            <a:r>
              <a:rPr dirty="0" smtClean="0"/>
              <a:t>:</a:t>
            </a:r>
            <a:endParaRPr dirty="0"/>
          </a:p>
        </p:txBody>
      </p:sp>
      <p:sp>
        <p:nvSpPr>
          <p:cNvPr id="130" name="Rectangle 6"/>
          <p:cNvSpPr txBox="1"/>
          <p:nvPr/>
        </p:nvSpPr>
        <p:spPr>
          <a:xfrm>
            <a:off x="390525" y="1392390"/>
            <a:ext cx="9874250" cy="54749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6037" tIns="46037" rIns="46037" bIns="46037">
            <a:spAutoFit/>
          </a:bodyPr>
          <a:lstStyle/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ru-RU" dirty="0" smtClean="0"/>
              <a:t>Высокая или низкая температура.</a:t>
            </a:r>
            <a:endParaRPr dirty="0">
              <a:latin typeface="Arial Cyr"/>
              <a:ea typeface="Arial Cyr"/>
              <a:cs typeface="Arial Cyr"/>
              <a:sym typeface="Arial Cyr"/>
            </a:endParaRPr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ru-RU" dirty="0" smtClean="0"/>
              <a:t>Нестабильная температура (дрейф).</a:t>
            </a:r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FontTx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ru-RU" dirty="0"/>
              <a:t>Вибрация</a:t>
            </a:r>
            <a:r>
              <a:rPr lang="ru-RU" dirty="0" smtClean="0"/>
              <a:t>.</a:t>
            </a:r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ru-RU" dirty="0" smtClean="0">
                <a:solidFill>
                  <a:srgbClr val="FF0000"/>
                </a:solidFill>
              </a:rPr>
              <a:t>Магнитное поле.</a:t>
            </a:r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ru-RU" dirty="0" smtClean="0">
                <a:solidFill>
                  <a:srgbClr val="FF0000"/>
                </a:solidFill>
              </a:rPr>
              <a:t>Воздушные потоки.</a:t>
            </a:r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ru-RU" dirty="0" smtClean="0">
                <a:solidFill>
                  <a:srgbClr val="FF0000"/>
                </a:solidFill>
              </a:rPr>
              <a:t>Повышенная влажность (конденсация влаги).</a:t>
            </a:r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ru-RU" dirty="0" smtClean="0">
                <a:solidFill>
                  <a:srgbClr val="FF0000"/>
                </a:solidFill>
              </a:rPr>
              <a:t>Нестабильное основание (нестабильное положение в пространстве).</a:t>
            </a:r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ru-RU" dirty="0" smtClean="0">
                <a:solidFill>
                  <a:srgbClr val="FF0000"/>
                </a:solidFill>
              </a:rPr>
              <a:t>Электростатические заряды (вызывают взаимодействия).</a:t>
            </a:r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ru-RU" dirty="0" smtClean="0">
                <a:solidFill>
                  <a:srgbClr val="FF0000"/>
                </a:solidFill>
              </a:rPr>
              <a:t>Атмосфера: нормальный состав, нормальное давление.</a:t>
            </a:r>
            <a:endParaRPr dirty="0"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Picture 2" descr="Picture 2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tretch>
            <a:fillRect/>
          </a:stretch>
        </p:blipFill>
        <p:spPr>
          <a:xfrm>
            <a:off x="5207000" y="3686175"/>
            <a:ext cx="5057775" cy="3171825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Номер слайда 3"/>
          <p:cNvSpPr txBox="1">
            <a:spLocks noGrp="1"/>
          </p:cNvSpPr>
          <p:nvPr>
            <p:ph type="sldNum" sz="quarter" idx="2"/>
          </p:nvPr>
        </p:nvSpPr>
        <p:spPr>
          <a:xfrm>
            <a:off x="9321799" y="6248400"/>
            <a:ext cx="193677" cy="28772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7</a:t>
            </a:fld>
            <a:endParaRPr/>
          </a:p>
        </p:txBody>
      </p:sp>
      <p:sp>
        <p:nvSpPr>
          <p:cNvPr id="129" name="Rectangle 2"/>
          <p:cNvSpPr txBox="1"/>
          <p:nvPr/>
        </p:nvSpPr>
        <p:spPr>
          <a:xfrm>
            <a:off x="0" y="404813"/>
            <a:ext cx="10287000" cy="9875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>
            <a:spAutoFit/>
          </a:bodyPr>
          <a:lstStyle/>
          <a:p>
            <a:pPr algn="l">
              <a:lnSpc>
                <a:spcPct val="90000"/>
              </a:lnSpc>
              <a:spcBef>
                <a:spcPts val="900"/>
              </a:spcBef>
              <a:defRPr sz="3200" u="sng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dirty="0"/>
              <a:t>Вредные </a:t>
            </a:r>
            <a:r>
              <a:rPr lang="ru-RU" dirty="0" smtClean="0"/>
              <a:t>факторы, оказывающие разрушающее воздействие на весы</a:t>
            </a:r>
            <a:r>
              <a:rPr dirty="0" smtClean="0"/>
              <a:t>:</a:t>
            </a:r>
            <a:endParaRPr dirty="0"/>
          </a:p>
        </p:txBody>
      </p:sp>
      <p:sp>
        <p:nvSpPr>
          <p:cNvPr id="130" name="Rectangle 6"/>
          <p:cNvSpPr txBox="1"/>
          <p:nvPr/>
        </p:nvSpPr>
        <p:spPr>
          <a:xfrm>
            <a:off x="390525" y="1557337"/>
            <a:ext cx="9874250" cy="22740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6037" tIns="46037" rIns="46037" bIns="46037">
            <a:spAutoFit/>
          </a:bodyPr>
          <a:lstStyle/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ru-RU" b="1" dirty="0" smtClean="0">
                <a:solidFill>
                  <a:srgbClr val="800000"/>
                </a:solidFill>
                <a:latin typeface="Arial Cyr"/>
                <a:ea typeface="Arial Cyr"/>
                <a:cs typeface="Arial Cyr"/>
                <a:sym typeface="Arial Cyr"/>
              </a:rPr>
              <a:t>Агрессивные среды (кислоты, щелочи, соли).</a:t>
            </a:r>
            <a:br>
              <a:rPr lang="ru-RU" b="1" dirty="0" smtClean="0">
                <a:solidFill>
                  <a:srgbClr val="800000"/>
                </a:solidFill>
                <a:latin typeface="Arial Cyr"/>
                <a:ea typeface="Arial Cyr"/>
                <a:cs typeface="Arial Cyr"/>
                <a:sym typeface="Arial Cyr"/>
              </a:rPr>
            </a:br>
            <a:r>
              <a:rPr lang="ru-RU" dirty="0" smtClean="0">
                <a:solidFill>
                  <a:schemeClr val="tx1"/>
                </a:solidFill>
                <a:latin typeface="Arial Cyr"/>
                <a:ea typeface="Arial Cyr"/>
                <a:cs typeface="Arial Cyr"/>
                <a:sym typeface="Arial Cyr"/>
              </a:rPr>
              <a:t>Разрушают электронные платы и механические элементы</a:t>
            </a:r>
            <a:r>
              <a:rPr dirty="0" smtClean="0">
                <a:solidFill>
                  <a:schemeClr val="tx1"/>
                </a:solidFill>
              </a:rPr>
              <a:t>.</a:t>
            </a:r>
            <a:endParaRPr lang="ru-RU" dirty="0" smtClean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FontTx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ru-RU" b="1" dirty="0" smtClean="0">
                <a:solidFill>
                  <a:srgbClr val="800000"/>
                </a:solidFill>
                <a:latin typeface="Arial Cyr"/>
                <a:ea typeface="Arial Cyr"/>
                <a:cs typeface="Arial Cyr"/>
                <a:sym typeface="Arial Cyr"/>
              </a:rPr>
              <a:t>Ионизирующее излучение.</a:t>
            </a:r>
            <a:r>
              <a:rPr lang="ru-RU" b="1" dirty="0">
                <a:solidFill>
                  <a:srgbClr val="800000"/>
                </a:solidFill>
                <a:latin typeface="Arial Cyr"/>
                <a:ea typeface="Arial Cyr"/>
                <a:cs typeface="Arial Cyr"/>
                <a:sym typeface="Arial Cyr"/>
              </a:rPr>
              <a:t/>
            </a:r>
            <a:br>
              <a:rPr lang="ru-RU" b="1" dirty="0">
                <a:solidFill>
                  <a:srgbClr val="800000"/>
                </a:solidFill>
                <a:latin typeface="Arial Cyr"/>
                <a:ea typeface="Arial Cyr"/>
                <a:cs typeface="Arial Cyr"/>
                <a:sym typeface="Arial Cyr"/>
              </a:rPr>
            </a:br>
            <a:r>
              <a:rPr lang="ru-RU" dirty="0" smtClean="0">
                <a:solidFill>
                  <a:schemeClr val="tx1"/>
                </a:solidFill>
                <a:latin typeface="Arial Cyr"/>
                <a:ea typeface="Arial Cyr"/>
                <a:cs typeface="Arial Cyr"/>
                <a:sym typeface="Arial Cyr"/>
              </a:rPr>
              <a:t>Разрушает полупроводниковые переходы.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endParaRPr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951590"/>
      </p:ext>
    </p:extLst>
  </p:cSld>
  <p:clrMapOvr>
    <a:masterClrMapping/>
  </p:clrMapOvr>
  <p:transition xmlns:p14="http://schemas.microsoft.com/office/powerpoint/2010/main"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Picture 2" descr="Picture 2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tretch>
            <a:fillRect/>
          </a:stretch>
        </p:blipFill>
        <p:spPr>
          <a:xfrm>
            <a:off x="5207000" y="3686175"/>
            <a:ext cx="5057775" cy="3171825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Номер слайда 3"/>
          <p:cNvSpPr txBox="1">
            <a:spLocks noGrp="1"/>
          </p:cNvSpPr>
          <p:nvPr>
            <p:ph type="sldNum" sz="quarter" idx="2"/>
          </p:nvPr>
        </p:nvSpPr>
        <p:spPr>
          <a:xfrm>
            <a:off x="9321799" y="6248400"/>
            <a:ext cx="193677" cy="28772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8</a:t>
            </a:fld>
            <a:endParaRPr/>
          </a:p>
        </p:txBody>
      </p:sp>
      <p:sp>
        <p:nvSpPr>
          <p:cNvPr id="129" name="Rectangle 2"/>
          <p:cNvSpPr txBox="1"/>
          <p:nvPr/>
        </p:nvSpPr>
        <p:spPr>
          <a:xfrm>
            <a:off x="0" y="404813"/>
            <a:ext cx="10287000" cy="9875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>
            <a:spAutoFit/>
          </a:bodyPr>
          <a:lstStyle/>
          <a:p>
            <a:pPr algn="l">
              <a:lnSpc>
                <a:spcPct val="90000"/>
              </a:lnSpc>
              <a:spcBef>
                <a:spcPts val="900"/>
              </a:spcBef>
              <a:defRPr sz="3200" u="sng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dirty="0"/>
              <a:t>Классификация вредных </a:t>
            </a:r>
            <a:r>
              <a:rPr lang="ru-RU" dirty="0" smtClean="0"/>
              <a:t>факторов</a:t>
            </a:r>
            <a:br>
              <a:rPr lang="ru-RU" dirty="0" smtClean="0"/>
            </a:br>
            <a:r>
              <a:rPr lang="ru-RU" dirty="0" smtClean="0"/>
              <a:t>по </a:t>
            </a:r>
            <a:r>
              <a:rPr lang="ru-RU" dirty="0"/>
              <a:t>возможности их компенсации.</a:t>
            </a:r>
            <a:endParaRPr dirty="0"/>
          </a:p>
        </p:txBody>
      </p:sp>
      <p:sp>
        <p:nvSpPr>
          <p:cNvPr id="130" name="Rectangle 6"/>
          <p:cNvSpPr txBox="1"/>
          <p:nvPr/>
        </p:nvSpPr>
        <p:spPr>
          <a:xfrm>
            <a:off x="390525" y="1557337"/>
            <a:ext cx="9874250" cy="64434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6037" tIns="46037" rIns="46037" bIns="46037">
            <a:spAutoFit/>
          </a:bodyPr>
          <a:lstStyle/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ru-RU" dirty="0" smtClean="0">
                <a:latin typeface="Arial Cyr"/>
                <a:ea typeface="Arial Cyr"/>
                <a:cs typeface="Arial Cyr"/>
                <a:sym typeface="Arial Cyr"/>
              </a:rPr>
              <a:t>Влияние некоторых факторов можно скомпенсировать.</a:t>
            </a:r>
            <a:br>
              <a:rPr lang="ru-RU" dirty="0" smtClean="0">
                <a:latin typeface="Arial Cyr"/>
                <a:ea typeface="Arial Cyr"/>
                <a:cs typeface="Arial Cyr"/>
                <a:sym typeface="Arial Cyr"/>
              </a:rPr>
            </a:br>
            <a:r>
              <a:rPr lang="ru-RU" dirty="0" smtClean="0">
                <a:latin typeface="Arial Cyr"/>
                <a:ea typeface="Arial Cyr"/>
                <a:cs typeface="Arial Cyr"/>
                <a:sym typeface="Arial Cyr"/>
              </a:rPr>
              <a:t>Это возможно в том случае, если закон воздействия фактора на измерение известен и стабилен, или, его вклад имеет периодический характер и может быть отфильтрован.</a:t>
            </a:r>
            <a:br>
              <a:rPr lang="ru-RU" dirty="0" smtClean="0">
                <a:latin typeface="Arial Cyr"/>
                <a:ea typeface="Arial Cyr"/>
                <a:cs typeface="Arial Cyr"/>
                <a:sym typeface="Arial Cyr"/>
              </a:rPr>
            </a:br>
            <a:r>
              <a:rPr lang="ru-RU" dirty="0" smtClean="0">
                <a:latin typeface="Arial Cyr"/>
                <a:ea typeface="Arial Cyr"/>
                <a:cs typeface="Arial Cyr"/>
                <a:sym typeface="Arial Cyr"/>
              </a:rPr>
              <a:t>Среди таких факторов:</a:t>
            </a:r>
            <a:br>
              <a:rPr lang="ru-RU" dirty="0" smtClean="0">
                <a:latin typeface="Arial Cyr"/>
                <a:ea typeface="Arial Cyr"/>
                <a:cs typeface="Arial Cyr"/>
                <a:sym typeface="Arial Cyr"/>
              </a:rPr>
            </a:br>
            <a:r>
              <a:rPr lang="ru-RU" dirty="0" smtClean="0">
                <a:latin typeface="Arial Cyr"/>
                <a:ea typeface="Arial Cyr"/>
                <a:cs typeface="Arial Cyr"/>
                <a:sym typeface="Arial Cyr"/>
              </a:rPr>
              <a:t>- Температура</a:t>
            </a:r>
            <a:br>
              <a:rPr lang="ru-RU" dirty="0" smtClean="0">
                <a:latin typeface="Arial Cyr"/>
                <a:ea typeface="Arial Cyr"/>
                <a:cs typeface="Arial Cyr"/>
                <a:sym typeface="Arial Cyr"/>
              </a:rPr>
            </a:br>
            <a:r>
              <a:rPr lang="ru-RU" dirty="0" smtClean="0">
                <a:latin typeface="Arial Cyr"/>
                <a:ea typeface="Arial Cyr"/>
                <a:cs typeface="Arial Cyr"/>
                <a:sym typeface="Arial Cyr"/>
              </a:rPr>
              <a:t>- Вибрация</a:t>
            </a:r>
            <a:br>
              <a:rPr lang="ru-RU" dirty="0" smtClean="0">
                <a:latin typeface="Arial Cyr"/>
                <a:ea typeface="Arial Cyr"/>
                <a:cs typeface="Arial Cyr"/>
                <a:sym typeface="Arial Cyr"/>
              </a:rPr>
            </a:br>
            <a:r>
              <a:rPr lang="ru-RU" dirty="0" smtClean="0">
                <a:latin typeface="Arial Cyr"/>
                <a:ea typeface="Arial Cyr"/>
                <a:cs typeface="Arial Cyr"/>
                <a:sym typeface="Arial Cyr"/>
              </a:rPr>
              <a:t>- Наклон весов</a:t>
            </a:r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ru-RU" dirty="0" smtClean="0">
                <a:latin typeface="Arial Cyr"/>
                <a:ea typeface="Arial Cyr"/>
                <a:cs typeface="Arial Cyr"/>
                <a:sym typeface="Arial Cyr"/>
              </a:rPr>
              <a:t>В некоторых случаях важно знать о наличии фактора. Для этого производится постоянный контроль параметров, например, температуры.</a:t>
            </a:r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ru-RU" dirty="0" smtClean="0">
                <a:latin typeface="Arial Cyr"/>
                <a:ea typeface="Arial Cyr"/>
                <a:cs typeface="Arial Cyr"/>
                <a:sym typeface="Arial Cyr"/>
              </a:rPr>
              <a:t>Если влияние фактора скомпенсировать нельзя, то его необходимо устранять (сквозняк, электростатика, магнитное поле, шаткий стол и т. д.).</a:t>
            </a:r>
          </a:p>
          <a:p>
            <a:pPr algn="l">
              <a:lnSpc>
                <a:spcPct val="90000"/>
              </a:lnSpc>
              <a:spcBef>
                <a:spcPts val="2000"/>
              </a:spcBef>
              <a:buSzPct val="100000"/>
              <a:defRPr sz="2400">
                <a:latin typeface="Arial"/>
                <a:ea typeface="Arial"/>
                <a:cs typeface="Arial"/>
                <a:sym typeface="Arial"/>
              </a:defRPr>
            </a:pPr>
            <a:endParaRPr lang="ru-RU" dirty="0"/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86903437"/>
      </p:ext>
    </p:extLst>
  </p:cSld>
  <p:clrMapOvr>
    <a:masterClrMapping/>
  </p:clrMapOvr>
  <p:transition xmlns:p14="http://schemas.microsoft.com/office/powerpoint/2010/main"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Picture 2" descr="Picture 2"/>
          <p:cNvPicPr>
            <a:picLocks noChangeAspect="1"/>
          </p:cNvPicPr>
          <p:nvPr/>
        </p:nvPicPr>
        <p:blipFill>
          <a:blip r:embed="rId2">
            <a:alphaModFix amt="50000"/>
            <a:extLst/>
          </a:blip>
          <a:stretch>
            <a:fillRect/>
          </a:stretch>
        </p:blipFill>
        <p:spPr>
          <a:xfrm>
            <a:off x="5207000" y="3686175"/>
            <a:ext cx="5057775" cy="3171825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Номер слайда 3"/>
          <p:cNvSpPr txBox="1">
            <a:spLocks noGrp="1"/>
          </p:cNvSpPr>
          <p:nvPr>
            <p:ph type="sldNum" sz="quarter" idx="2"/>
          </p:nvPr>
        </p:nvSpPr>
        <p:spPr>
          <a:xfrm>
            <a:off x="9321799" y="6248400"/>
            <a:ext cx="193677" cy="28772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t>9</a:t>
            </a:fld>
            <a:endParaRPr/>
          </a:p>
        </p:txBody>
      </p:sp>
      <p:sp>
        <p:nvSpPr>
          <p:cNvPr id="129" name="Rectangle 2"/>
          <p:cNvSpPr txBox="1"/>
          <p:nvPr/>
        </p:nvSpPr>
        <p:spPr>
          <a:xfrm>
            <a:off x="0" y="404813"/>
            <a:ext cx="10287000" cy="1430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037" tIns="46037" rIns="46037" bIns="46037">
            <a:spAutoFit/>
          </a:bodyPr>
          <a:lstStyle/>
          <a:p>
            <a:pPr algn="l">
              <a:lnSpc>
                <a:spcPct val="90000"/>
              </a:lnSpc>
              <a:spcBef>
                <a:spcPts val="900"/>
              </a:spcBef>
              <a:defRPr sz="3200" u="sng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ru-RU" dirty="0"/>
              <a:t>Классификация вредных факторов по возможности их </a:t>
            </a:r>
            <a:r>
              <a:rPr lang="ru-RU" dirty="0" smtClean="0"/>
              <a:t>компенсации.</a:t>
            </a:r>
            <a:br>
              <a:rPr lang="ru-RU" dirty="0" smtClean="0"/>
            </a:br>
            <a:r>
              <a:rPr lang="ru-RU" dirty="0" smtClean="0"/>
              <a:t>Периодическое </a:t>
            </a:r>
            <a:r>
              <a:rPr lang="ru-RU" dirty="0" smtClean="0"/>
              <a:t>и апериодическое воздействие.</a:t>
            </a:r>
            <a:endParaRPr dirty="0"/>
          </a:p>
        </p:txBody>
      </p:sp>
      <p:sp>
        <p:nvSpPr>
          <p:cNvPr id="130" name="Rectangle 6"/>
          <p:cNvSpPr txBox="1"/>
          <p:nvPr/>
        </p:nvSpPr>
        <p:spPr>
          <a:xfrm>
            <a:off x="390525" y="2088494"/>
            <a:ext cx="9874250" cy="47814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square" lIns="46037" tIns="46037" rIns="46037" bIns="46037">
            <a:spAutoFit/>
          </a:bodyPr>
          <a:lstStyle/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FontTx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ru-RU" dirty="0" smtClean="0"/>
              <a:t>Если фактор вносит периодическое возмущение, ограниченное по спектру, его </a:t>
            </a:r>
            <a:r>
              <a:rPr lang="ru-RU" dirty="0" smtClean="0"/>
              <a:t>вероятно можно </a:t>
            </a:r>
            <a:r>
              <a:rPr lang="ru-RU" dirty="0" smtClean="0"/>
              <a:t>полностью или частично отфильтровать.</a:t>
            </a:r>
            <a:br>
              <a:rPr lang="ru-RU" dirty="0" smtClean="0"/>
            </a:br>
            <a:r>
              <a:rPr lang="ru-RU" dirty="0" smtClean="0"/>
              <a:t>Пример: вибрация.</a:t>
            </a:r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FontTx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ru-RU" dirty="0" smtClean="0"/>
              <a:t>Факторы, носящие апериодический характер, отфильтровать или скомпенсировать чаще всего невозможно.</a:t>
            </a:r>
            <a:br>
              <a:rPr lang="ru-RU" dirty="0" smtClean="0"/>
            </a:br>
            <a:r>
              <a:rPr lang="ru-RU" dirty="0" smtClean="0"/>
              <a:t>Пример: </a:t>
            </a:r>
            <a:r>
              <a:rPr lang="ru-RU" dirty="0" smtClean="0">
                <a:solidFill>
                  <a:srgbClr val="FF0000"/>
                </a:solidFill>
              </a:rPr>
              <a:t>сквозняк, электростатические заряды, шаткий стол</a:t>
            </a:r>
            <a:r>
              <a:rPr lang="ru-RU" dirty="0" smtClean="0"/>
              <a:t>.</a:t>
            </a:r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FontTx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rPr lang="ru-RU" dirty="0" smtClean="0"/>
              <a:t>В последнем случае, при невозможности устранения этих факторов </a:t>
            </a:r>
            <a:r>
              <a:rPr lang="ru-RU" b="1" dirty="0" smtClean="0">
                <a:solidFill>
                  <a:srgbClr val="FF0000"/>
                </a:solidFill>
              </a:rPr>
              <a:t>взвешивание становится невозможным</a:t>
            </a:r>
            <a:r>
              <a:rPr lang="ru-RU" dirty="0" smtClean="0"/>
              <a:t>.</a:t>
            </a:r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FontTx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endParaRPr lang="ru-RU" dirty="0"/>
          </a:p>
          <a:p>
            <a:pPr marL="342900" indent="-342900" algn="l">
              <a:lnSpc>
                <a:spcPct val="90000"/>
              </a:lnSpc>
              <a:spcBef>
                <a:spcPts val="2000"/>
              </a:spcBef>
              <a:buSzPct val="100000"/>
              <a:buChar char="-"/>
              <a:defRPr sz="2400">
                <a:latin typeface="Arial"/>
                <a:ea typeface="Arial"/>
                <a:cs typeface="Arial"/>
                <a:sym typeface="Arial"/>
              </a:defRPr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99271950"/>
      </p:ext>
    </p:extLst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Оформление по умолчанию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Оформление по умолчанию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2CA"/>
      </a:accent5>
      <a:accent6>
        <a:srgbClr val="2D2DB9"/>
      </a:accent6>
      <a:hlink>
        <a:srgbClr val="0000FF"/>
      </a:hlink>
      <a:folHlink>
        <a:srgbClr val="FF00FF"/>
      </a:folHlink>
    </a:clrScheme>
    <a:fontScheme name="Оформление по умолчанию">
      <a:majorFont>
        <a:latin typeface="Helvetica"/>
        <a:ea typeface="Helvetica"/>
        <a:cs typeface="Helvetica"/>
      </a:majorFont>
      <a:minorFont>
        <a:latin typeface="Times New Roman"/>
        <a:ea typeface="Times New Roman"/>
        <a:cs typeface="Times New Roman"/>
      </a:minorFont>
    </a:fontScheme>
    <a:fmtScheme name="Оформление по умолчанию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Times New Roman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950</TotalTime>
  <Words>943</Words>
  <Application>Microsoft Macintosh PowerPoint</Application>
  <PresentationFormat>Слайд 35 мм</PresentationFormat>
  <Paragraphs>138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Daniel Moskovkin</cp:lastModifiedBy>
  <cp:revision>20</cp:revision>
  <dcterms:modified xsi:type="dcterms:W3CDTF">2019-10-22T06:16:39Z</dcterms:modified>
</cp:coreProperties>
</file>